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8"/>
  </p:notesMasterIdLst>
  <p:sldIdLst>
    <p:sldId id="256" r:id="rId2"/>
    <p:sldId id="307" r:id="rId3"/>
    <p:sldId id="306" r:id="rId4"/>
    <p:sldId id="257" r:id="rId5"/>
    <p:sldId id="258" r:id="rId6"/>
    <p:sldId id="259" r:id="rId7"/>
    <p:sldId id="260" r:id="rId8"/>
    <p:sldId id="261" r:id="rId9"/>
    <p:sldId id="262" r:id="rId10"/>
    <p:sldId id="263" r:id="rId11"/>
    <p:sldId id="264" r:id="rId12"/>
    <p:sldId id="265" r:id="rId13"/>
    <p:sldId id="305" r:id="rId14"/>
    <p:sldId id="304" r:id="rId15"/>
    <p:sldId id="267" r:id="rId16"/>
    <p:sldId id="302"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99" r:id="rId32"/>
    <p:sldId id="282" r:id="rId33"/>
    <p:sldId id="283" r:id="rId34"/>
    <p:sldId id="284" r:id="rId35"/>
    <p:sldId id="300" r:id="rId36"/>
    <p:sldId id="285" r:id="rId37"/>
    <p:sldId id="287" r:id="rId38"/>
    <p:sldId id="289" r:id="rId39"/>
    <p:sldId id="291" r:id="rId40"/>
    <p:sldId id="292" r:id="rId41"/>
    <p:sldId id="293" r:id="rId42"/>
    <p:sldId id="294" r:id="rId43"/>
    <p:sldId id="295" r:id="rId44"/>
    <p:sldId id="296" r:id="rId45"/>
    <p:sldId id="297" r:id="rId46"/>
    <p:sldId id="298" r:id="rId47"/>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Helvetica Neue" panose="02000503000000020004" pitchFamily="2" charset="0"/>
      <p:regular r:id="rId53"/>
      <p:bold r:id="rId54"/>
      <p:italic r:id="rId55"/>
      <p:boldItalic r:id="rId56"/>
    </p:embeddedFont>
    <p:embeddedFont>
      <p:font typeface="Open Sans" panose="020B0606030504020204" pitchFamily="34" charset="0"/>
      <p:regular r:id="rId57"/>
      <p:bold r:id="rId58"/>
      <p:italic r:id="rId59"/>
      <p:boldItalic r:id="rId60"/>
    </p:embeddedFont>
    <p:embeddedFont>
      <p:font typeface="Source Sans Pro" panose="020B050303040302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5" roundtripDataSignature="AMtx7miXBpgDpW9/waEALl7EHBU3fqW8Z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5113"/>
    <a:srgbClr val="18822E"/>
    <a:srgbClr val="166623"/>
    <a:srgbClr val="16B1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44"/>
    <p:restoredTop sz="83938"/>
  </p:normalViewPr>
  <p:slideViewPr>
    <p:cSldViewPr snapToGrid="0">
      <p:cViewPr varScale="1">
        <p:scale>
          <a:sx n="133" d="100"/>
          <a:sy n="133" d="100"/>
        </p:scale>
        <p:origin x="42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GB" dirty="0"/>
              <a:t>The design activity involves taking requirements and outlining a solution. This activity involves producing a conceptual and then a technical design, resulting in two corresponding kinds of artifacts, conceptual mock-ups, and technical diagrams.</a:t>
            </a:r>
            <a:endParaRPr dirty="0"/>
          </a:p>
        </p:txBody>
      </p:sp>
      <p:sp>
        <p:nvSpPr>
          <p:cNvPr id="192" name="Google Shape;19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This is an example of a conceptual design for a university course search website. </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website has several components that include a Search page, input field, etc</a:t>
            </a:r>
            <a:endParaRPr dirty="0"/>
          </a:p>
        </p:txBody>
      </p:sp>
      <p:sp>
        <p:nvSpPr>
          <p:cNvPr id="202" name="Google Shape;20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Font typeface="+mj-lt"/>
              <a:buAutoNum type="arabicPeriod"/>
            </a:pPr>
            <a:r>
              <a:rPr lang="en-GB" b="0" i="0" dirty="0">
                <a:solidFill>
                  <a:srgbClr val="1F1F1F"/>
                </a:solidFill>
                <a:latin typeface="Source Sans Pro"/>
                <a:ea typeface="Source Sans Pro"/>
                <a:cs typeface="Source Sans Pro"/>
                <a:sym typeface="Source Sans Pro"/>
              </a:rPr>
              <a:t>Let us discuss the CRC that us supposed to help us design a conceptual design</a:t>
            </a:r>
          </a:p>
          <a:p>
            <a:pPr marL="228600" lvl="0" indent="-228600" algn="l" rtl="0">
              <a:spcBef>
                <a:spcPts val="0"/>
              </a:spcBef>
              <a:spcAft>
                <a:spcPts val="0"/>
              </a:spcAft>
              <a:buFont typeface="+mj-lt"/>
              <a:buAutoNum type="arabicPeriod"/>
            </a:pPr>
            <a:r>
              <a:rPr lang="en-GB" b="0" i="0" dirty="0">
                <a:solidFill>
                  <a:srgbClr val="1F1F1F"/>
                </a:solidFill>
                <a:latin typeface="Source Sans Pro"/>
                <a:ea typeface="Source Sans Pro"/>
                <a:cs typeface="Source Sans Pro"/>
                <a:sym typeface="Source Sans Pro"/>
              </a:rPr>
              <a:t>We can relate the designing software to planning a speech. Great orators usually write note cards are often used when planning a speech. </a:t>
            </a:r>
            <a:r>
              <a:rPr lang="en-GB" b="0" i="0" dirty="0">
                <a:solidFill>
                  <a:srgbClr val="333333"/>
                </a:solidFill>
                <a:latin typeface="Open Sans"/>
                <a:ea typeface="Open Sans"/>
                <a:cs typeface="Open Sans"/>
                <a:sym typeface="Open Sans"/>
              </a:rPr>
              <a:t> </a:t>
            </a:r>
          </a:p>
          <a:p>
            <a:pPr marL="228600" lvl="0" indent="-228600" algn="l" rtl="0">
              <a:spcBef>
                <a:spcPts val="0"/>
              </a:spcBef>
              <a:spcAft>
                <a:spcPts val="0"/>
              </a:spcAft>
              <a:buFont typeface="+mj-lt"/>
              <a:buAutoNum type="arabicPeriod"/>
            </a:pPr>
            <a:r>
              <a:rPr lang="en-GB" b="0" i="0" dirty="0">
                <a:solidFill>
                  <a:srgbClr val="1F1F1F"/>
                </a:solidFill>
                <a:latin typeface="Source Sans Pro"/>
                <a:ea typeface="Source Sans Pro"/>
                <a:cs typeface="Source Sans Pro"/>
                <a:sym typeface="Source Sans Pro"/>
              </a:rPr>
              <a:t>You can represent each of your talking points on a card. </a:t>
            </a:r>
            <a:endParaRPr dirty="0"/>
          </a:p>
          <a:p>
            <a:pPr marL="228600" lvl="0" indent="-228600" algn="l" rtl="0">
              <a:spcBef>
                <a:spcPts val="0"/>
              </a:spcBef>
              <a:spcAft>
                <a:spcPts val="0"/>
              </a:spcAft>
              <a:buFont typeface="+mj-lt"/>
              <a:buAutoNum type="arabicPeriod"/>
            </a:pPr>
            <a:r>
              <a:rPr lang="en-GB" b="0" i="0" dirty="0">
                <a:solidFill>
                  <a:srgbClr val="333333"/>
                </a:solidFill>
                <a:latin typeface="Open Sans"/>
                <a:ea typeface="Open Sans"/>
                <a:cs typeface="Open Sans"/>
                <a:sym typeface="Open Sans"/>
              </a:rPr>
              <a:t>It would be nice if we had something similar to map out the structure of the software logically when forming its design. The good news is we do.</a:t>
            </a:r>
            <a:endParaRPr dirty="0"/>
          </a:p>
          <a:p>
            <a:pPr marL="228600" lvl="0" indent="-228600" algn="l" rtl="0">
              <a:spcBef>
                <a:spcPts val="0"/>
              </a:spcBef>
              <a:spcAft>
                <a:spcPts val="0"/>
              </a:spcAft>
              <a:buFont typeface="+mj-lt"/>
              <a:buAutoNum type="arabicPeriod"/>
            </a:pPr>
            <a:r>
              <a:rPr lang="en-GB" b="0" i="0" dirty="0">
                <a:solidFill>
                  <a:srgbClr val="333333"/>
                </a:solidFill>
                <a:latin typeface="Open Sans"/>
                <a:ea typeface="Open Sans"/>
                <a:cs typeface="Open Sans"/>
                <a:sym typeface="Open Sans"/>
              </a:rPr>
              <a:t>Similar to how note cards help you organize your talking points. CRC cards help you to organize your components into classes, identify the responsibilities and determine how they will collaborate.</a:t>
            </a:r>
            <a:endParaRPr dirty="0"/>
          </a:p>
          <a:p>
            <a:pPr marL="0" lvl="0" indent="0" algn="l" rtl="0">
              <a:spcBef>
                <a:spcPts val="0"/>
              </a:spcBef>
              <a:spcAft>
                <a:spcPts val="0"/>
              </a:spcAft>
              <a:buNone/>
            </a:pPr>
            <a:endParaRPr dirty="0"/>
          </a:p>
        </p:txBody>
      </p:sp>
      <p:sp>
        <p:nvSpPr>
          <p:cNvPr id="213" name="Google Shape;21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To illustrate CRC in software design, lets use an example of an ATM machine</a:t>
            </a:r>
            <a:endParaRPr dirty="0"/>
          </a:p>
        </p:txBody>
      </p:sp>
      <p:sp>
        <p:nvSpPr>
          <p:cNvPr id="213" name="Google Shape;21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extLst>
      <p:ext uri="{BB962C8B-B14F-4D97-AF65-F5344CB8AC3E}">
        <p14:creationId xmlns:p14="http://schemas.microsoft.com/office/powerpoint/2010/main" val="4102582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Since the bank machine is required for our bank customer component to </a:t>
            </a:r>
            <a:r>
              <a:rPr lang="en-GB" dirty="0" err="1"/>
              <a:t>fulfill</a:t>
            </a:r>
            <a:r>
              <a:rPr lang="en-GB" dirty="0"/>
              <a:t> its task, we placed bank machine under the collaborators section of the bank customer card. Next, let's do the other component, the bank machine on another CRC card. We write bank machine in the class name section. The machine's responsibilities include authenticate bank customer, display task options, deposit, withdraw and check balances.</a:t>
            </a:r>
            <a:endParaRPr dirty="0"/>
          </a:p>
        </p:txBody>
      </p:sp>
      <p:sp>
        <p:nvSpPr>
          <p:cNvPr id="221" name="Google Shape;22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You can find more candidate components by using CRC cards to prototype and simulate various scenarios. For instance, since the bank machine will talk over a network to the bank, you can add a network CRC card between them. You want the network communication to be secure, so you make the network collaborate with a new component called encryption. This component supports secure communication with the bank.</a:t>
            </a:r>
            <a:endParaRPr dirty="0"/>
          </a:p>
        </p:txBody>
      </p:sp>
      <p:sp>
        <p:nvSpPr>
          <p:cNvPr id="221" name="Google Shape;22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extLst>
      <p:ext uri="{BB962C8B-B14F-4D97-AF65-F5344CB8AC3E}">
        <p14:creationId xmlns:p14="http://schemas.microsoft.com/office/powerpoint/2010/main" val="960523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In the conceptual design we were understanding the problem space. Now let us </a:t>
            </a:r>
            <a:r>
              <a:rPr lang="en-GB" b="0" i="0">
                <a:solidFill>
                  <a:srgbClr val="1F1F1F"/>
                </a:solidFill>
                <a:latin typeface="Source Sans Pro"/>
                <a:ea typeface="Source Sans Pro"/>
                <a:cs typeface="Source Sans Pro"/>
                <a:sym typeface="Source Sans Pro"/>
              </a:rPr>
              <a:t>dive deeper into Object-Oriented Modelling which is a step closer to the solution space. </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a:t>We are going to explore four major design principles used in Object-Oriented Modelling. These principles help in problem-solving and lead to software that is flexible, reusable, and maintainable.</a:t>
            </a:r>
            <a:endParaRPr/>
          </a:p>
        </p:txBody>
      </p:sp>
      <p:sp>
        <p:nvSpPr>
          <p:cNvPr id="230" name="Google Shape;23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F1F1F"/>
              </a:buClr>
              <a:buSzPts val="1200"/>
              <a:buFont typeface="Source Sans Pro"/>
              <a:buNone/>
            </a:pPr>
            <a:r>
              <a:rPr lang="en-GB" b="0" i="0" dirty="0">
                <a:solidFill>
                  <a:srgbClr val="1F1F1F"/>
                </a:solidFill>
                <a:latin typeface="Source Sans Pro"/>
                <a:ea typeface="Source Sans Pro"/>
                <a:cs typeface="Source Sans Pro"/>
                <a:sym typeface="Source Sans Pro"/>
              </a:rPr>
              <a:t>Before diving into the design principles, lets us discuss the tool that we shall use during design.</a:t>
            </a:r>
            <a:endParaRPr dirty="0"/>
          </a:p>
          <a:p>
            <a:pPr marL="0" lvl="0" indent="0" algn="l" rtl="0">
              <a:spcBef>
                <a:spcPts val="0"/>
              </a:spcBef>
              <a:spcAft>
                <a:spcPts val="0"/>
              </a:spcAft>
              <a:buNone/>
            </a:pPr>
            <a:endParaRPr dirty="0"/>
          </a:p>
        </p:txBody>
      </p:sp>
      <p:sp>
        <p:nvSpPr>
          <p:cNvPr id="243" name="Google Shape;24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Abstraction is one of the main ways that humans deal with complexity.</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Good abstraction emphasizes the essentials needed for the concept and removes details that are not essential.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endParaRPr/>
          </a:p>
        </p:txBody>
      </p:sp>
      <p:sp>
        <p:nvSpPr>
          <p:cNvPr id="250" name="Google Shape;25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GB" b="0" i="0">
                <a:solidFill>
                  <a:srgbClr val="1F1F1F"/>
                </a:solidFill>
                <a:latin typeface="Source Sans Pro"/>
                <a:ea typeface="Source Sans Pro"/>
                <a:cs typeface="Source Sans Pro"/>
                <a:sym typeface="Source Sans Pro"/>
              </a:rPr>
              <a:t>Let us take an example of abstracting a food component in a supermarket.</a:t>
            </a:r>
            <a:endParaRPr/>
          </a:p>
          <a:p>
            <a:pPr marL="0" lvl="0" indent="0" algn="just" rtl="0">
              <a:spcBef>
                <a:spcPts val="0"/>
              </a:spcBef>
              <a:spcAft>
                <a:spcPts val="0"/>
              </a:spcAft>
              <a:buNone/>
            </a:pPr>
            <a:r>
              <a:rPr lang="en-GB" b="0" i="0">
                <a:solidFill>
                  <a:srgbClr val="1F1F1F"/>
                </a:solidFill>
                <a:latin typeface="Source Sans Pro"/>
                <a:ea typeface="Source Sans Pro"/>
                <a:cs typeface="Source Sans Pro"/>
                <a:sym typeface="Source Sans Pro"/>
              </a:rPr>
              <a:t>A CRC Diagram for a food component would look like this.</a:t>
            </a:r>
            <a:endParaRPr/>
          </a:p>
          <a:p>
            <a:pPr marL="0" lvl="0" indent="0" algn="just" rtl="0">
              <a:spcBef>
                <a:spcPts val="0"/>
              </a:spcBef>
              <a:spcAft>
                <a:spcPts val="0"/>
              </a:spcAft>
              <a:buNone/>
            </a:pPr>
            <a:r>
              <a:rPr lang="en-GB" b="0" i="0">
                <a:solidFill>
                  <a:srgbClr val="1F1F1F"/>
                </a:solidFill>
                <a:latin typeface="Source Sans Pro"/>
                <a:ea typeface="Source Sans Pro"/>
                <a:cs typeface="Source Sans Pro"/>
                <a:sym typeface="Source Sans Pro"/>
              </a:rPr>
              <a:t>CRC cards represent components; if you remember early on, the design goal is for the components to become functions, classes, or collections of other components when they are refined enough. </a:t>
            </a:r>
            <a:endParaRPr/>
          </a:p>
          <a:p>
            <a:pPr marL="0" lvl="0" indent="0" algn="just"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just" rtl="0">
              <a:spcBef>
                <a:spcPts val="0"/>
              </a:spcBef>
              <a:spcAft>
                <a:spcPts val="0"/>
              </a:spcAft>
              <a:buNone/>
            </a:pPr>
            <a:r>
              <a:rPr lang="en-GB" b="0" i="0">
                <a:solidFill>
                  <a:srgbClr val="1F1F1F"/>
                </a:solidFill>
                <a:latin typeface="Source Sans Pro"/>
                <a:ea typeface="Source Sans Pro"/>
                <a:cs typeface="Source Sans Pro"/>
                <a:sym typeface="Source Sans Pro"/>
              </a:rPr>
              <a:t>Since we use OOP in this course, abstraction is formed in a class, we focus on classes. </a:t>
            </a:r>
            <a:endParaRPr/>
          </a:p>
          <a:p>
            <a:pPr marL="0" lvl="0" indent="0" algn="just" rtl="0">
              <a:spcBef>
                <a:spcPts val="0"/>
              </a:spcBef>
              <a:spcAft>
                <a:spcPts val="0"/>
              </a:spcAft>
              <a:buNone/>
            </a:pPr>
            <a:r>
              <a:rPr lang="en-GB" b="0" i="0">
                <a:solidFill>
                  <a:srgbClr val="1F1F1F"/>
                </a:solidFill>
                <a:latin typeface="Source Sans Pro"/>
                <a:ea typeface="Source Sans Pro"/>
                <a:cs typeface="Source Sans Pro"/>
                <a:sym typeface="Source Sans Pro"/>
              </a:rPr>
              <a:t>So how would the food class look in a Class Diagram? This is the Class Diagram representation of the food class.</a:t>
            </a:r>
            <a:endParaRPr/>
          </a:p>
        </p:txBody>
      </p:sp>
      <p:sp>
        <p:nvSpPr>
          <p:cNvPr id="258" name="Google Shape;25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a good read. While the code are written in C++, the concepts are general to any programming language.</a:t>
            </a:r>
          </a:p>
          <a:p>
            <a:r>
              <a:rPr lang="en-BE" dirty="0"/>
              <a:t>All the code snippets I use in these slides are in Java</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9086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GB" b="0" i="0" dirty="0">
                <a:solidFill>
                  <a:srgbClr val="1F1F1F"/>
                </a:solidFill>
                <a:latin typeface="Source Sans Pro"/>
                <a:ea typeface="Source Sans Pro"/>
                <a:cs typeface="Source Sans Pro"/>
                <a:sym typeface="Source Sans Pro"/>
              </a:rPr>
              <a:t>Now that we have a Class Diagram representation, let's finally implement it in Java. Class Diagrams are very close to implementation, making the translation to Java very easy. Class name in Class Diagram turns into a class in Java. Properties in the Class Diagram turn into member variables. And finally, Operations turn into methods. You will probably notice that everything is public. We will assume that for now. Later, we will learn about access modifiers of member variables and methods.</a:t>
            </a:r>
            <a:endParaRPr dirty="0"/>
          </a:p>
          <a:p>
            <a:pPr marL="0" lvl="0" indent="0" algn="just"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just" rtl="0">
              <a:spcBef>
                <a:spcPts val="0"/>
              </a:spcBef>
              <a:spcAft>
                <a:spcPts val="0"/>
              </a:spcAft>
              <a:buNone/>
            </a:pPr>
            <a:r>
              <a:rPr lang="en-GB" b="0" i="0" dirty="0">
                <a:solidFill>
                  <a:srgbClr val="1F1F1F"/>
                </a:solidFill>
                <a:latin typeface="Source Sans Pro"/>
                <a:ea typeface="Source Sans Pro"/>
                <a:cs typeface="Source Sans Pro"/>
                <a:sym typeface="Source Sans Pro"/>
              </a:rPr>
              <a:t>Class name in Class Diagram turns into a class in Java. Properties in the Class Diagram turn into member variables. And finally, Operations turn into methods. You will probably notice that everything is public. We will assume that for now. Later, we will learn about access modifiers of member variables and methods.</a:t>
            </a:r>
            <a:endParaRPr dirty="0"/>
          </a:p>
        </p:txBody>
      </p:sp>
      <p:sp>
        <p:nvSpPr>
          <p:cNvPr id="287" name="Google Shape;28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Think of Encapsulation as a capsule</a:t>
            </a:r>
          </a:p>
          <a:p>
            <a:pPr marL="228600" lvl="0"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First, you bundle data and functions that manipulate the data into a self-contained object. </a:t>
            </a:r>
            <a:endParaRPr b="0" i="0" dirty="0">
              <a:solidFill>
                <a:srgbClr val="333333"/>
              </a:solidFill>
              <a:latin typeface="Helvetica Neue"/>
              <a:ea typeface="Helvetica Neue"/>
              <a:cs typeface="Helvetica Neue"/>
              <a:sym typeface="Helvetica Neue"/>
            </a:endParaRPr>
          </a:p>
          <a:p>
            <a:pPr marL="228600" lvl="0"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Second, you can expose certain data and functions of that object, which can be accessed from other objects. </a:t>
            </a:r>
            <a:endParaRPr b="0" i="0" dirty="0">
              <a:solidFill>
                <a:srgbClr val="333333"/>
              </a:solidFill>
              <a:latin typeface="Helvetica Neue"/>
              <a:ea typeface="Helvetica Neue"/>
              <a:cs typeface="Helvetica Neue"/>
              <a:sym typeface="Helvetica Neue"/>
            </a:endParaRPr>
          </a:p>
          <a:p>
            <a:pPr marL="228600" lvl="0"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Third, you can restrict access to certain data and functions only within that object.</a:t>
            </a:r>
            <a:endParaRPr b="0" i="0" dirty="0">
              <a:solidFill>
                <a:srgbClr val="333333"/>
              </a:solidFill>
              <a:latin typeface="Helvetica Neue"/>
              <a:ea typeface="Helvetica Neue"/>
              <a:cs typeface="Helvetica Neue"/>
              <a:sym typeface="Helvetica Neue"/>
            </a:endParaRPr>
          </a:p>
        </p:txBody>
      </p:sp>
      <p:sp>
        <p:nvSpPr>
          <p:cNvPr id="300" name="Google Shape;30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Font typeface="+mj-lt"/>
              <a:buAutoNum type="arabicPeriod"/>
            </a:pPr>
            <a:r>
              <a:rPr lang="en-GB" dirty="0"/>
              <a:t>Let us use an illustration of a Student Class. Encapsulation helps in providing a protective layer from unapproved manipulation. For example, you do not want your GPA manipulated</a:t>
            </a:r>
            <a:endParaRPr dirty="0"/>
          </a:p>
          <a:p>
            <a:pPr marL="228600" lvl="0" indent="-228600" algn="l" rtl="0">
              <a:spcBef>
                <a:spcPts val="0"/>
              </a:spcBef>
              <a:spcAft>
                <a:spcPts val="0"/>
              </a:spcAft>
              <a:buFont typeface="+mj-lt"/>
              <a:buAutoNum type="arabicPeriod"/>
            </a:pPr>
            <a:r>
              <a:rPr lang="en-GB" dirty="0"/>
              <a:t>Setter Methods change data, and their names typically begin with set and end with the name of the variable you wish to set. Getter Methods are methods that retrieve data, and their names typically begin with get and end with the name of the attribute whose value you will be returning.</a:t>
            </a:r>
          </a:p>
          <a:p>
            <a:pPr marL="228600" lvl="0" indent="-228600" algn="l" rtl="0">
              <a:spcBef>
                <a:spcPts val="0"/>
              </a:spcBef>
              <a:spcAft>
                <a:spcPts val="0"/>
              </a:spcAft>
              <a:buFont typeface="+mj-lt"/>
              <a:buAutoNum type="arabicPeriod"/>
            </a:pPr>
            <a:r>
              <a:rPr lang="en-GB" dirty="0"/>
              <a:t>Setters are used to set a private attribute in a safe way. Data integrity is why you have Getter and Setter Methods. In order to change a piece of data, you need to go through the correct channels. Data must be accessed in an approved way.</a:t>
            </a:r>
          </a:p>
          <a:p>
            <a:pPr marL="228600" lvl="0" indent="-228600" algn="l" rtl="0">
              <a:spcBef>
                <a:spcPts val="0"/>
              </a:spcBef>
              <a:spcAft>
                <a:spcPts val="0"/>
              </a:spcAft>
              <a:buFont typeface="+mj-lt"/>
              <a:buAutoNum type="arabicPeriod"/>
            </a:pPr>
            <a:r>
              <a:rPr lang="en-GB" dirty="0"/>
              <a:t>The Getters and Setters do not purely have to return and change private attribute values. They can do more. Let's take a look at our student example. You might have a situation in which there are restrictions on changing the degree program. You can change your code to more accurately display this restriction when it comes to changing the degree program. Let's say that you need a GPA greater than 2.7 in order to be able to change the degree program. this restriction might look like this.</a:t>
            </a:r>
            <a:endParaRPr b="0" i="0" dirty="0">
              <a:solidFill>
                <a:srgbClr val="1F1F1F"/>
              </a:solidFill>
              <a:latin typeface="Source Sans Pro"/>
              <a:ea typeface="Source Sans Pro"/>
              <a:cs typeface="Source Sans Pro"/>
              <a:sym typeface="Source Sans Pro"/>
            </a:endParaRPr>
          </a:p>
        </p:txBody>
      </p:sp>
      <p:sp>
        <p:nvSpPr>
          <p:cNvPr id="307" name="Google Shape;30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A general rule for decomposition is to look at the different responsibilities of some whole thing and evaluate how you can separate them into different parts, each with its specific responsibility. This relates one whole to multiple different parts.</a:t>
            </a:r>
            <a:endParaRPr/>
          </a:p>
        </p:txBody>
      </p:sp>
      <p:sp>
        <p:nvSpPr>
          <p:cNvPr id="324" name="Google Shape;324;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Let’s look at an example of Student and Sport</a:t>
            </a:r>
            <a:endParaRPr/>
          </a:p>
          <a:p>
            <a:pPr marL="0" lvl="0" indent="0" algn="l" rtl="0">
              <a:spcBef>
                <a:spcPts val="0"/>
              </a:spcBef>
              <a:spcAft>
                <a:spcPts val="0"/>
              </a:spcAft>
              <a:buNone/>
            </a:pPr>
            <a:endParaRPr/>
          </a:p>
          <a:p>
            <a:pPr marL="0" lvl="0" indent="0" algn="l" rtl="0">
              <a:spcBef>
                <a:spcPts val="0"/>
              </a:spcBef>
              <a:spcAft>
                <a:spcPts val="0"/>
              </a:spcAft>
              <a:buNone/>
            </a:pPr>
            <a:r>
              <a:rPr lang="en-GB"/>
              <a:t>The relationship is between two completely separate objects. A student can play any number of sports. And any number of students can play a sport. Now it’s your turn to develop some code displaying an association.</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p:txBody>
      </p:sp>
      <p:sp>
        <p:nvSpPr>
          <p:cNvPr id="332" name="Google Shape;332;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The next decomposition relationship I will talk about is aggregation.</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Do not read this.</a:t>
            </a:r>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Now I will show a code example for aggregation. In the airliner class, there is a list of crew members. The list of crew members is initialized to be empty. And a public method allows new crew members to be added. The airliner has a crew. This means that an airliner can have zero or more crew members.</a:t>
            </a:r>
            <a:endParaRPr/>
          </a:p>
        </p:txBody>
      </p:sp>
      <p:sp>
        <p:nvSpPr>
          <p:cNvPr id="345" name="Google Shape;34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One of the major decomposition relationships is composition.</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Compare this to the relationship between a house and a room. A house is made up of multiple rooms. However, if you were to remove the house, its rooms would cease to exist. You cannot have a room without its house.</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p:txBody>
      </p:sp>
      <p:sp>
        <p:nvSpPr>
          <p:cNvPr id="358" name="Google Shape;358;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Generalization and inheritance help us reduce redundancy.</a:t>
            </a:r>
            <a:endParaRPr/>
          </a:p>
          <a:p>
            <a:pPr marL="0" lvl="0" indent="0" algn="l" rtl="0">
              <a:spcBef>
                <a:spcPts val="0"/>
              </a:spcBef>
              <a:spcAft>
                <a:spcPts val="0"/>
              </a:spcAft>
              <a:buNone/>
            </a:pPr>
            <a:endParaRPr/>
          </a:p>
          <a:p>
            <a:pPr marL="0" lvl="0" indent="0" algn="l" rtl="0">
              <a:spcBef>
                <a:spcPts val="0"/>
              </a:spcBef>
              <a:spcAft>
                <a:spcPts val="0"/>
              </a:spcAft>
              <a:buNone/>
            </a:pPr>
            <a:r>
              <a:rPr lang="en-GB"/>
              <a:t>This is how a superclass and a subclass would look in UML.</a:t>
            </a:r>
            <a:endParaRPr/>
          </a:p>
          <a:p>
            <a:pPr marL="0" lvl="0" indent="0" algn="l" rtl="0">
              <a:spcBef>
                <a:spcPts val="0"/>
              </a:spcBef>
              <a:spcAft>
                <a:spcPts val="0"/>
              </a:spcAft>
              <a:buNone/>
            </a:pPr>
            <a:endParaRPr/>
          </a:p>
          <a:p>
            <a:pPr marL="0" lvl="0" indent="0" algn="l" rtl="0">
              <a:spcBef>
                <a:spcPts val="0"/>
              </a:spcBef>
              <a:spcAft>
                <a:spcPts val="0"/>
              </a:spcAft>
              <a:buNone/>
            </a:pPr>
            <a:r>
              <a:rPr lang="en-GB"/>
              <a:t>As an example, The UML of a Superclass: Animal and the subclasses: Dog and Cat would look like this.</a:t>
            </a:r>
            <a:endParaRPr/>
          </a:p>
          <a:p>
            <a:pPr marL="0" lvl="0" indent="0" algn="l" rtl="0">
              <a:spcBef>
                <a:spcPts val="0"/>
              </a:spcBef>
              <a:spcAft>
                <a:spcPts val="0"/>
              </a:spcAft>
              <a:buNone/>
            </a:pPr>
            <a:endParaRPr/>
          </a:p>
          <a:p>
            <a:pPr marL="0" lvl="0" indent="0" algn="l" rtl="0">
              <a:spcBef>
                <a:spcPts val="0"/>
              </a:spcBef>
              <a:spcAft>
                <a:spcPts val="0"/>
              </a:spcAft>
              <a:buNone/>
            </a:pPr>
            <a:r>
              <a:rPr lang="en-GB"/>
              <a:t>And this is what the code in Java would look like.</a:t>
            </a:r>
            <a:endParaRPr/>
          </a:p>
        </p:txBody>
      </p:sp>
      <p:sp>
        <p:nvSpPr>
          <p:cNvPr id="371" name="Google Shape;37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In the previous slides we have discussed the principles of OOD</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But how do you tell that </a:t>
            </a:r>
            <a:r>
              <a:rPr lang="en-GB" b="0" i="0" dirty="0">
                <a:solidFill>
                  <a:srgbClr val="1F1F1F"/>
                </a:solidFill>
                <a:effectLst/>
                <a:latin typeface="Source Sans Pro" panose="020B0503030403020204" pitchFamily="34" charset="0"/>
              </a:rPr>
              <a:t>your software solution is flexible, reusable, and maintainable?</a:t>
            </a:r>
          </a:p>
          <a:p>
            <a:pPr marL="0" lvl="0" indent="0" algn="l" rtl="0">
              <a:spcBef>
                <a:spcPts val="0"/>
              </a:spcBef>
              <a:spcAft>
                <a:spcPts val="0"/>
              </a:spcAft>
              <a:buNone/>
            </a:pPr>
            <a:r>
              <a:rPr lang="en-GB" b="0" i="0" dirty="0">
                <a:solidFill>
                  <a:srgbClr val="1F1F1F"/>
                </a:solidFill>
                <a:effectLst/>
                <a:latin typeface="Source Sans Pro" panose="020B0503030403020204" pitchFamily="34" charset="0"/>
                <a:ea typeface="Source Sans Pro"/>
                <a:cs typeface="Source Sans Pro"/>
                <a:sym typeface="Source Sans Pro"/>
              </a:rPr>
              <a:t>We do that by evaluating design complexity using the metrics: Coupling and Cohesion</a:t>
            </a: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When you are programming, keeping modules simple is critical.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Once you design complexity exceeds what developers can mentally handle, bugs will occur more often.</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So you must have a way of evaluating your design complexity.</a:t>
            </a:r>
          </a:p>
          <a:p>
            <a:pPr marL="457200" lvl="1"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Coupling focuses on complexity between a module and other modules. </a:t>
            </a:r>
            <a:endParaRPr lang="en-GB" b="0" i="0" dirty="0">
              <a:solidFill>
                <a:srgbClr val="333333"/>
              </a:solidFill>
              <a:latin typeface="Helvetica Neue"/>
              <a:ea typeface="Helvetica Neue"/>
              <a:cs typeface="Helvetica Neue"/>
              <a:sym typeface="Helvetica Neue"/>
            </a:endParaRPr>
          </a:p>
          <a:p>
            <a:pPr marL="457200" lvl="1"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Cohesion focuses on complexity within a module. </a:t>
            </a:r>
          </a:p>
          <a:p>
            <a:pPr marL="0" lvl="0" indent="0" algn="l" rtl="0">
              <a:spcBef>
                <a:spcPts val="0"/>
              </a:spcBef>
              <a:spcAft>
                <a:spcPts val="0"/>
              </a:spcAft>
              <a:buNone/>
            </a:pPr>
            <a:r>
              <a:rPr lang="en-GB" b="0" i="0" dirty="0">
                <a:solidFill>
                  <a:srgbClr val="1F1F1F"/>
                </a:solidFill>
                <a:latin typeface="Source Sans Pro"/>
                <a:ea typeface="Source Sans Pro"/>
                <a:sym typeface="Source Sans Pro"/>
              </a:rPr>
              <a:t>Module applies to both classes and methods</a:t>
            </a:r>
            <a:endParaRPr lang="en-GB" dirty="0"/>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metrics you will use to evaluate design complexity are coupling and cohesion.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1" dirty="0">
                <a:solidFill>
                  <a:srgbClr val="292929"/>
                </a:solidFill>
                <a:latin typeface="Arial"/>
                <a:ea typeface="Arial"/>
                <a:cs typeface="Arial"/>
                <a:sym typeface="Arial"/>
              </a:rPr>
              <a:t>Cohesion is a measure of the degree to which the elements of a module are functionally related</a:t>
            </a:r>
            <a:endParaRPr dirty="0"/>
          </a:p>
          <a:p>
            <a:pPr marL="0" lvl="0" indent="0" algn="l" rtl="0">
              <a:spcBef>
                <a:spcPts val="0"/>
              </a:spcBef>
              <a:spcAft>
                <a:spcPts val="0"/>
              </a:spcAft>
              <a:buNone/>
            </a:pPr>
            <a:r>
              <a:rPr lang="en-GB" b="0" i="1" dirty="0">
                <a:solidFill>
                  <a:srgbClr val="292929"/>
                </a:solidFill>
                <a:latin typeface="Arial"/>
                <a:ea typeface="Arial"/>
                <a:cs typeface="Arial"/>
                <a:sym typeface="Arial"/>
              </a:rPr>
              <a:t>Coupling is the measure of the degree of interdependence between modules</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These two ideas will help you to better apply object-oriented design principles and achieve a more manageable system.</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382" name="Google Shape;38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You may have worked on small programs, so you may worked on a larger-scale system.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Take a minute and think of the projects that you worked on. </a:t>
            </a:r>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If you answered yes to any of these questions, chances are you could benefit from a better design. Good design isn't just about code</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endParaRPr b="0" i="0">
              <a:solidFill>
                <a:srgbClr val="333333"/>
              </a:solidFill>
              <a:latin typeface="Open Sans"/>
              <a:ea typeface="Open Sans"/>
              <a:cs typeface="Open Sans"/>
              <a:sym typeface="Open Sans"/>
            </a:endParaRPr>
          </a:p>
          <a:p>
            <a:pPr marL="0" lvl="0" indent="0" algn="l" rtl="0">
              <a:spcBef>
                <a:spcPts val="0"/>
              </a:spcBef>
              <a:spcAft>
                <a:spcPts val="0"/>
              </a:spcAft>
              <a:buNone/>
            </a:pPr>
            <a:endParaRPr/>
          </a:p>
        </p:txBody>
      </p:sp>
      <p:sp>
        <p:nvSpPr>
          <p:cNvPr id="93" name="Google Shape;9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382" name="Google Shape;38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31</a:t>
            </a:fld>
            <a:endParaRPr/>
          </a:p>
        </p:txBody>
      </p:sp>
    </p:spTree>
    <p:extLst>
      <p:ext uri="{BB962C8B-B14F-4D97-AF65-F5344CB8AC3E}">
        <p14:creationId xmlns:p14="http://schemas.microsoft.com/office/powerpoint/2010/main" val="1804165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Question: Given the following class diagram and code, answer the following questions</a:t>
            </a:r>
          </a:p>
          <a:p>
            <a:pPr marL="0" lvl="0" indent="0" algn="l" rtl="0">
              <a:spcBef>
                <a:spcPts val="0"/>
              </a:spcBef>
              <a:spcAft>
                <a:spcPts val="0"/>
              </a:spcAft>
              <a:buNone/>
            </a:pPr>
            <a:endParaRPr lang="en-GB"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Cohesion: One purpose is enough for one class. Any more than that takes away from cohesion.</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Coupling: A user of the get method will have to open up Sensor to see how it works. That's not loose coupling!</a:t>
            </a:r>
          </a:p>
          <a:p>
            <a:pPr marL="0" lvl="0" indent="0" algn="l" rtl="0">
              <a:spcBef>
                <a:spcPts val="0"/>
              </a:spcBef>
              <a:spcAft>
                <a:spcPts val="0"/>
              </a:spcAft>
              <a:buNone/>
            </a:pPr>
            <a:endParaRPr lang="en-GB" b="0" i="0" dirty="0">
              <a:solidFill>
                <a:srgbClr val="1F1F1F"/>
              </a:solidFill>
              <a:latin typeface="Source Sans Pro"/>
              <a:ea typeface="Source Sans Pro"/>
              <a:cs typeface="Helvetica Neue"/>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Helvetica Neue"/>
                <a:sym typeface="Source Sans Pro"/>
              </a:rPr>
              <a:t>Look at the get method is? Is it clear</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397" name="Google Shape;397;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Let's look at a new design of the same system.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sensor class is now replaced with a humidity sensor class and the temperature sensor class.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Each of these classes has one clearly defined purpose. Since each has a clear purpose, you can say that these classes are highly cohesive.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The get method is now not hiding any information like before. We don't have to break encapsulation to look inside the method. </a:t>
            </a: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could reasonably assume that humidity sensors get method returns humidity and temperature sensors get method returns temperature.</a:t>
            </a:r>
            <a:endParaRPr dirty="0"/>
          </a:p>
        </p:txBody>
      </p:sp>
      <p:sp>
        <p:nvSpPr>
          <p:cNvPr id="410" name="Google Shape;41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Once gain, the goal of  using software design principles is to help us create a system that is flexible, reusable and maintainable.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One of these principles is called separation of concerns.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424" name="Google Shape;424;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Lets look at the </a:t>
            </a:r>
            <a:r>
              <a:rPr lang="en-GB" dirty="0" err="1"/>
              <a:t>behavior</a:t>
            </a:r>
            <a:r>
              <a:rPr lang="en-GB" dirty="0"/>
              <a:t> of a dog: A dog can run walk eat.</a:t>
            </a:r>
            <a:endParaRPr dirty="0"/>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In reality, a dog would need an owner to feed it. </a:t>
            </a:r>
            <a:r>
              <a:rPr lang="en-GB" b="0" i="0" dirty="0">
                <a:solidFill>
                  <a:srgbClr val="333333"/>
                </a:solidFill>
                <a:latin typeface="Helvetica Neue"/>
                <a:ea typeface="Helvetica Neue"/>
                <a:cs typeface="Helvetica Neue"/>
                <a:sym typeface="Helvetica Neue"/>
              </a:rPr>
              <a:t> </a:t>
            </a:r>
            <a:r>
              <a:rPr lang="en-GB" b="0" i="0" dirty="0">
                <a:solidFill>
                  <a:srgbClr val="1F1F1F"/>
                </a:solidFill>
                <a:latin typeface="Source Sans Pro"/>
                <a:ea typeface="Source Sans Pro"/>
                <a:cs typeface="Source Sans Pro"/>
                <a:sym typeface="Source Sans Pro"/>
              </a:rPr>
              <a:t>The dog knows how to eat food, but it doesn't know anything about the foods it's eating until its owner feeds it.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We need to separate two concerns, </a:t>
            </a:r>
            <a:endParaRPr dirty="0"/>
          </a:p>
          <a:p>
            <a:pPr marL="685800" lvl="1"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the action of eating and </a:t>
            </a:r>
            <a:endParaRPr b="0" i="0" dirty="0">
              <a:solidFill>
                <a:srgbClr val="333333"/>
              </a:solidFill>
              <a:latin typeface="Helvetica Neue"/>
              <a:ea typeface="Helvetica Neue"/>
              <a:cs typeface="Helvetica Neue"/>
              <a:sym typeface="Helvetica Neue"/>
            </a:endParaRPr>
          </a:p>
          <a:p>
            <a:pPr marL="685800" lvl="1" indent="-228600" algn="l" rtl="0">
              <a:spcBef>
                <a:spcPts val="0"/>
              </a:spcBef>
              <a:spcAft>
                <a:spcPts val="0"/>
              </a:spcAft>
              <a:buClr>
                <a:srgbClr val="1F1F1F"/>
              </a:buClr>
              <a:buSzPts val="1200"/>
              <a:buFont typeface="Calibri"/>
              <a:buAutoNum type="arabicPeriod"/>
            </a:pPr>
            <a:r>
              <a:rPr lang="en-GB" b="0" i="0" dirty="0">
                <a:solidFill>
                  <a:srgbClr val="1F1F1F"/>
                </a:solidFill>
                <a:latin typeface="Source Sans Pro"/>
                <a:ea typeface="Source Sans Pro"/>
                <a:cs typeface="Source Sans Pro"/>
                <a:sym typeface="Source Sans Pro"/>
              </a:rPr>
              <a:t>the action of providing food. </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b="0" i="0" dirty="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This can be done by introducing a dog owner class.</a:t>
            </a: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sp>
        <p:nvSpPr>
          <p:cNvPr id="424" name="Google Shape;424;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35</a:t>
            </a:fld>
            <a:endParaRPr/>
          </a:p>
        </p:txBody>
      </p:sp>
    </p:spTree>
    <p:extLst>
      <p:ext uri="{BB962C8B-B14F-4D97-AF65-F5344CB8AC3E}">
        <p14:creationId xmlns:p14="http://schemas.microsoft.com/office/powerpoint/2010/main" val="2337686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Let's illustrate another operation of concerns with the example smartphone. </a:t>
            </a:r>
          </a:p>
          <a:p>
            <a:pPr marL="0" lvl="0" indent="0" algn="l" rtl="0">
              <a:spcBef>
                <a:spcPts val="0"/>
              </a:spcBef>
              <a:spcAft>
                <a:spcPts val="0"/>
              </a:spcAft>
              <a:buNone/>
            </a:pPr>
            <a:r>
              <a:rPr lang="en-US" b="0" i="0" dirty="0">
                <a:solidFill>
                  <a:srgbClr val="333333"/>
                </a:solidFill>
                <a:latin typeface="Helvetica Neue"/>
                <a:ea typeface="Helvetica Neue"/>
                <a:cs typeface="Helvetica Neue"/>
                <a:sym typeface="Helvetica Neue"/>
              </a:rPr>
              <a:t>Two of the responsibilities of a smartphone are to take pictures and make phone calls</a:t>
            </a:r>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However, this snippet of code, implements two of the concerns of the smartphone.</a:t>
            </a:r>
          </a:p>
          <a:p>
            <a:pPr marL="0" lvl="0" indent="0" algn="l" rtl="0">
              <a:spcBef>
                <a:spcPts val="0"/>
              </a:spcBef>
              <a:spcAft>
                <a:spcPts val="0"/>
              </a:spcAft>
              <a:buNone/>
            </a:pPr>
            <a:r>
              <a:rPr lang="en-GB" b="0" i="0" dirty="0">
                <a:solidFill>
                  <a:srgbClr val="1F1F1F"/>
                </a:solidFill>
                <a:latin typeface="Source Sans Pro"/>
                <a:ea typeface="Source Sans Pro"/>
                <a:cs typeface="Helvetica Neue"/>
                <a:sym typeface="Source Sans Pro"/>
              </a:rPr>
              <a:t>The code does not separate the concerns and there high cohesion and no modularity.</a:t>
            </a:r>
          </a:p>
          <a:p>
            <a:pPr marL="0" lvl="0" indent="0" algn="l" rtl="0">
              <a:spcBef>
                <a:spcPts val="0"/>
              </a:spcBef>
              <a:spcAft>
                <a:spcPts val="0"/>
              </a:spcAft>
              <a:buNone/>
            </a:pPr>
            <a:endParaRPr b="0" i="0" dirty="0">
              <a:solidFill>
                <a:srgbClr val="333333"/>
              </a:solidFill>
              <a:latin typeface="Helvetica Neue"/>
              <a:ea typeface="Helvetica Neue"/>
              <a:cs typeface="Helvetica Neue"/>
              <a:sym typeface="Helvetica Neue"/>
            </a:endParaRPr>
          </a:p>
        </p:txBody>
      </p:sp>
      <p:sp>
        <p:nvSpPr>
          <p:cNvPr id="447" name="Google Shape;44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First, we will extract the attributes and behaviors of both the camera and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TraditionalPhone into two separate interfaces.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Then, we can implement these interfaces correspondingly with the FirstGenCamera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class and the TraditionalPhone class.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Here is what the code looks like.</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463" name="Google Shape;46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Another important design technique is Information hiding.</a:t>
            </a:r>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The module should only have access to the information that it needs to do its job. So how do we limit the information our various modules of our system can have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access to? We do this by applying information hiding.</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Information hiding is often associated with encapsulation. </a:t>
            </a: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We use encapsulation to bundle attributes and </a:t>
            </a:r>
            <a:r>
              <a:rPr lang="en-GB" b="0" i="0">
                <a:solidFill>
                  <a:srgbClr val="333333"/>
                </a:solidFill>
                <a:latin typeface="Helvetica Neue"/>
                <a:ea typeface="Helvetica Neue"/>
                <a:cs typeface="Helvetica Neue"/>
                <a:sym typeface="Helvetica Neue"/>
              </a:rPr>
              <a:t> </a:t>
            </a:r>
            <a:r>
              <a:rPr lang="en-GB" b="0" i="0">
                <a:solidFill>
                  <a:srgbClr val="1F1F1F"/>
                </a:solidFill>
                <a:latin typeface="Source Sans Pro"/>
                <a:ea typeface="Source Sans Pro"/>
                <a:cs typeface="Source Sans Pro"/>
                <a:sym typeface="Source Sans Pro"/>
              </a:rPr>
              <a:t>behaviors into their appropriate class, and expose an interface to provide access.</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Take a look at this example, the string library has a method called concat. But how is it implemented? Are there extra data structures being used? Or other method calls being made that we do not have access to? As a user of the library you are given access to the concat nation functionality through an interface, a particular method signature. But you are not shown how the functionality is implemented.</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476" name="Google Shape;47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Generalization and inheritance are some of the more difficult topics to master in </a:t>
            </a:r>
            <a:r>
              <a:rPr lang="en-GB" b="0" i="0">
                <a:solidFill>
                  <a:srgbClr val="333333"/>
                </a:solidFill>
                <a:latin typeface="Helvetica Neue"/>
                <a:ea typeface="Helvetica Neue"/>
                <a:cs typeface="Helvetica Neue"/>
                <a:sym typeface="Helvetica Neue"/>
              </a:rPr>
              <a:t> </a:t>
            </a:r>
            <a:r>
              <a:rPr lang="en-GB" b="0" i="0">
                <a:solidFill>
                  <a:srgbClr val="1F1F1F"/>
                </a:solidFill>
                <a:latin typeface="Source Sans Pro"/>
                <a:ea typeface="Source Sans Pro"/>
                <a:cs typeface="Source Sans Pro"/>
                <a:sym typeface="Source Sans Pro"/>
              </a:rPr>
              <a:t>object-oriented programming and modeling.</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Well inheritance is a powerful design tool that can help you create clean, reusable, and maintainable software systems. Misusing inheritance can lead to poor code. That happens when design principles are used improperly, creating more problems than they are meant to solve. So how do we know if we're abusing inheritance? Well, there are a few points to be aware of when implying inheritance. First, you need to ask yourself, am I using inheritance to simply share attributes or behavior without further adding anything special in my subclasses? </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If the answer is yes, then you're misusing inheritance. This is an indication of misuse, because there is no point for the subclasses to exists since the superclass already is enough. </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Let's say, you were designing for your favorite pizza restaurant. You need to model all the different varieties of pizza that the restaurant has on the menu. Given the different combination of toppings and names you can have for pizzas, you might be tempted to design a system using inheritance. The pizza class has been generalized to know what toppings it will have, its size, style of crust, and how long it will take to cook. This seems reasonable, but let's look at why this is a misuse of inheritance by examining the code for a subclass of pizza.</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Despite the fact that a pepperoni pizza is a more specific kind of pizza, it is not really different from a superclass. You can see that the pepperoni constructor uses the pizza's constructor and adds toppings using the pizza's method. There's no reason to use inheritance in this case, because you can simply use only the pizza class to build the pizza with pepperoni as a topping The second indication of improper use of generalization is, if you break the Liskov Substitution Principle. The principle states that a subclass can replace a superclass, if and only if, the subclass does not change the functionality of the superclass. How would this principle be violated through inheritance? Let's take a look at this example. This is our generalized Animal class, it knows how to eat, walk, and run. Are you able to see how we can introduce a subclass that would break the Liskov Substitution Principle? What if we had this type of animal?</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p:txBody>
      </p:sp>
      <p:sp>
        <p:nvSpPr>
          <p:cNvPr id="491" name="Google Shape;491;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Generalization and inheritance are some of the more difficult topics to master in </a:t>
            </a:r>
            <a:r>
              <a:rPr lang="en-GB" b="0" i="0">
                <a:solidFill>
                  <a:srgbClr val="333333"/>
                </a:solidFill>
                <a:latin typeface="Helvetica Neue"/>
                <a:ea typeface="Helvetica Neue"/>
                <a:cs typeface="Helvetica Neue"/>
                <a:sym typeface="Helvetica Neue"/>
              </a:rPr>
              <a:t> </a:t>
            </a:r>
            <a:r>
              <a:rPr lang="en-GB" b="0" i="0">
                <a:solidFill>
                  <a:srgbClr val="1F1F1F"/>
                </a:solidFill>
                <a:latin typeface="Source Sans Pro"/>
                <a:ea typeface="Source Sans Pro"/>
                <a:cs typeface="Source Sans Pro"/>
                <a:sym typeface="Source Sans Pro"/>
              </a:rPr>
              <a:t>object-oriented programming and modeling.</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Well inheritance is a powerful design tool that can help you create clean, reusable, and maintainable software systems. Misusing inheritance can lead to poor code. That happens when design principles are used improperly, creating more problems than they are meant to solve. So how do we know if we're abusing inheritance? Well, there are a few points to be aware of when implying inheritance. First, you need to ask yourself, am I using inheritance to simply share attributes or behavior without further adding anything special in my subclasses? </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If the answer is yes, then you're misusing inheritance. This is an indication of misuse, because there is no point for the subclasses to exists since the superclass already is enough. </a:t>
            </a:r>
            <a:endParaRPr/>
          </a:p>
          <a:p>
            <a:pPr marL="0" lvl="0" indent="0" algn="l" rtl="0">
              <a:spcBef>
                <a:spcPts val="0"/>
              </a:spcBef>
              <a:spcAft>
                <a:spcPts val="0"/>
              </a:spcAft>
              <a:buNone/>
            </a:pPr>
            <a:endParaRPr b="0" i="0">
              <a:solidFill>
                <a:srgbClr val="1F1F1F"/>
              </a:solidFill>
              <a:latin typeface="Source Sans Pro"/>
              <a:ea typeface="Source Sans Pro"/>
              <a:cs typeface="Source Sans Pro"/>
              <a:sym typeface="Source Sans Pro"/>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Let's say, you were designing for your favorite pizza restaurant. You need to model all the different varieties of pizza that the restaurant has on the menu. Given the different combination of toppings and names you can have for pizzas, you might be tempted to design a system using inheritance. The pizza class has been generalized to know what toppings it will have, its size, style of crust, and how long it will take to cook. This seems reasonable, but let's look at why this is a misuse of inheritance by examining the code for a subclass of pizza.</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en-GB" b="0" i="0">
                <a:solidFill>
                  <a:srgbClr val="333333"/>
                </a:solidFill>
                <a:latin typeface="Helvetica Neue"/>
                <a:ea typeface="Helvetica Neue"/>
                <a:cs typeface="Helvetica Neue"/>
                <a:sym typeface="Helvetica Neue"/>
              </a:rPr>
              <a:t>Despite the fact that a pepperoni pizza is a more specific kind of pizza, it is not really different from a superclass. You can see that the pepperoni constructor uses the pizza's constructor and adds toppings using the pizza's method. There's no reason to use inheritance in this case, because you can simply use only the pizza class to build the pizza with pepperoni as a topping The second indication of improper use of generalization is, if you break the Liskov Substitution Principle. The principle states that a subclass can replace a superclass, if and only if, the subclass does not change the functionality of the superclass. How would this principle be violated through inheritance? Let's take a look at this example. This is our generalized Animal class, it knows how to eat, walk, and run. Are you able to see how we can introduce a subclass that would break the Liskov Substitution Principle? What if we had this type of animal?</a:t>
            </a:r>
            <a:endParaRPr/>
          </a:p>
          <a:p>
            <a:pPr marL="0" lvl="0" indent="0" algn="l" rtl="0">
              <a:spcBef>
                <a:spcPts val="0"/>
              </a:spcBef>
              <a:spcAft>
                <a:spcPts val="0"/>
              </a:spcAft>
              <a:buNone/>
            </a:pPr>
            <a:endParaRPr b="0" i="0">
              <a:solidFill>
                <a:srgbClr val="333333"/>
              </a:solidFill>
              <a:latin typeface="Helvetica Neue"/>
              <a:ea typeface="Helvetica Neue"/>
              <a:cs typeface="Helvetica Neue"/>
              <a:sym typeface="Helvetica Neue"/>
            </a:endParaRPr>
          </a:p>
        </p:txBody>
      </p:sp>
      <p:sp>
        <p:nvSpPr>
          <p:cNvPr id="499" name="Google Shape;49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will find out shortly</a:t>
            </a:r>
            <a:endParaRPr dirty="0"/>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Now it's time for you to learn about Sequence Diagrams. </a:t>
            </a:r>
            <a:endParaRPr/>
          </a:p>
          <a:p>
            <a:pPr marL="0" lvl="0" indent="0" algn="l" rtl="0">
              <a:spcBef>
                <a:spcPts val="0"/>
              </a:spcBef>
              <a:spcAft>
                <a:spcPts val="0"/>
              </a:spcAft>
              <a:buNone/>
            </a:pPr>
            <a:r>
              <a:rPr lang="en-GB"/>
              <a:t>UML sequence diagrams are another important technique in software design. </a:t>
            </a:r>
            <a:endParaRPr/>
          </a:p>
          <a:p>
            <a:pPr marL="0" marR="0" lvl="0" indent="0" algn="l" rtl="0">
              <a:lnSpc>
                <a:spcPct val="100000"/>
              </a:lnSpc>
              <a:spcBef>
                <a:spcPts val="0"/>
              </a:spcBef>
              <a:spcAft>
                <a:spcPts val="0"/>
              </a:spcAft>
              <a:buClr>
                <a:schemeClr val="dk1"/>
              </a:buClr>
              <a:buSzPts val="1200"/>
              <a:buFont typeface="Calibri"/>
              <a:buNone/>
            </a:pPr>
            <a:r>
              <a:rPr lang="en-GB"/>
              <a:t>They are a type of UML diagram, commonly used as a planning tool before the development team starts programming. Sequence diagrams are used to show a design team how objects in a program interact with each other to complete tasks.</a:t>
            </a:r>
            <a:endParaRPr/>
          </a:p>
          <a:p>
            <a:pPr marL="0" lvl="0" indent="0" algn="l" rtl="0">
              <a:spcBef>
                <a:spcPts val="0"/>
              </a:spcBef>
              <a:spcAft>
                <a:spcPts val="0"/>
              </a:spcAft>
              <a:buNone/>
            </a:pPr>
            <a:endParaRPr/>
          </a:p>
        </p:txBody>
      </p:sp>
      <p:sp>
        <p:nvSpPr>
          <p:cNvPr id="508" name="Google Shape;508;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Let's say that a person wants to order a burger at a local fast food restaurant; here is a simple sequence diagram of the scenario. That person will go to a restaurant, talk to the cashier, and order a burger. The cashier will then talk to the chef of the back to tell him my order. The Chef cooks the burger, gives it to the cashier. </a:t>
            </a:r>
            <a:r>
              <a:rPr lang="en-GB" b="0" i="0" dirty="0">
                <a:solidFill>
                  <a:srgbClr val="1F1F1F"/>
                </a:solidFill>
                <a:effectLst/>
                <a:latin typeface="Source Sans Pro" panose="020B0503030403020204" pitchFamily="34" charset="0"/>
              </a:rPr>
              <a:t>And the cashier will give it to the person.</a:t>
            </a:r>
            <a:endParaRPr dirty="0"/>
          </a:p>
        </p:txBody>
      </p:sp>
      <p:sp>
        <p:nvSpPr>
          <p:cNvPr id="515" name="Google Shape;515;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I would describe the different components of a sequence diagram first. Then later, I will elaborate more on how to put it all together. </a:t>
            </a:r>
            <a:endParaRPr dirty="0"/>
          </a:p>
          <a:p>
            <a:pPr marL="0" lvl="0" indent="0" algn="l" rtl="0">
              <a:spcBef>
                <a:spcPts val="0"/>
              </a:spcBef>
              <a:spcAft>
                <a:spcPts val="0"/>
              </a:spcAft>
              <a:buNone/>
            </a:pPr>
            <a:r>
              <a:rPr lang="en-GB" dirty="0"/>
              <a:t>When creating sequence diagrams, </a:t>
            </a:r>
            <a:endParaRPr dirty="0"/>
          </a:p>
          <a:p>
            <a:pPr marL="171450" lvl="0" indent="-171450" algn="l" rtl="0">
              <a:spcBef>
                <a:spcPts val="0"/>
              </a:spcBef>
              <a:spcAft>
                <a:spcPts val="0"/>
              </a:spcAft>
              <a:buClr>
                <a:schemeClr val="dk1"/>
              </a:buClr>
              <a:buSzPts val="1200"/>
              <a:buFont typeface="Arial"/>
              <a:buChar char="•"/>
            </a:pPr>
            <a:r>
              <a:rPr lang="en-GB" dirty="0"/>
              <a:t>First you use a box to represent role play by an object. The role is typically </a:t>
            </a:r>
            <a:r>
              <a:rPr lang="en-GB" dirty="0" err="1"/>
              <a:t>labeled</a:t>
            </a:r>
            <a:r>
              <a:rPr lang="en-GB" dirty="0"/>
              <a:t> by the name of the class for the object. </a:t>
            </a:r>
            <a:endParaRPr dirty="0"/>
          </a:p>
          <a:p>
            <a:pPr marL="171450" lvl="0" indent="-171450" algn="l" rtl="0">
              <a:spcBef>
                <a:spcPts val="0"/>
              </a:spcBef>
              <a:spcAft>
                <a:spcPts val="0"/>
              </a:spcAft>
              <a:buClr>
                <a:schemeClr val="dk1"/>
              </a:buClr>
              <a:buSzPts val="1200"/>
              <a:buFont typeface="Arial"/>
              <a:buChar char="•"/>
            </a:pPr>
            <a:r>
              <a:rPr lang="en-GB" dirty="0"/>
              <a:t>Second, you use vertical dotted lines, known as lifelines, to represent an object as time passes by. </a:t>
            </a:r>
            <a:endParaRPr dirty="0"/>
          </a:p>
          <a:p>
            <a:pPr marL="171450" lvl="0" indent="-171450" algn="l" rtl="0">
              <a:spcBef>
                <a:spcPts val="0"/>
              </a:spcBef>
              <a:spcAft>
                <a:spcPts val="0"/>
              </a:spcAft>
              <a:buClr>
                <a:schemeClr val="dk1"/>
              </a:buClr>
              <a:buSzPts val="1200"/>
              <a:buFont typeface="Arial"/>
              <a:buChar char="•"/>
            </a:pPr>
            <a:r>
              <a:rPr lang="en-GB" dirty="0"/>
              <a:t>Finally, you use arrows to show messages that are sent from one object to another.</a:t>
            </a:r>
            <a:endParaRPr dirty="0"/>
          </a:p>
        </p:txBody>
      </p:sp>
      <p:sp>
        <p:nvSpPr>
          <p:cNvPr id="521" name="Google Shape;52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A sequence diagram can contain other sequence diagrams within it. </a:t>
            </a:r>
          </a:p>
          <a:p>
            <a:pPr marL="0" lvl="0" indent="0" algn="l" rtl="0">
              <a:spcBef>
                <a:spcPts val="0"/>
              </a:spcBef>
              <a:spcAft>
                <a:spcPts val="0"/>
              </a:spcAft>
              <a:buNone/>
            </a:pPr>
            <a:r>
              <a:rPr lang="en-GB" dirty="0"/>
              <a:t>For example, if you are creating a sequence diagram for an ATM, there might be a different sequence for Withdrawals and Deposits. </a:t>
            </a:r>
          </a:p>
          <a:p>
            <a:pPr marL="0" lvl="0" indent="0" algn="l" rtl="0">
              <a:spcBef>
                <a:spcPts val="0"/>
              </a:spcBef>
              <a:spcAft>
                <a:spcPts val="0"/>
              </a:spcAft>
              <a:buNone/>
            </a:pPr>
            <a:r>
              <a:rPr lang="en-GB" dirty="0"/>
              <a:t>And during a single process someone might want to do both. </a:t>
            </a:r>
          </a:p>
          <a:p>
            <a:pPr marL="0" lvl="0" indent="0" algn="l" rtl="0">
              <a:spcBef>
                <a:spcPts val="0"/>
              </a:spcBef>
              <a:spcAft>
                <a:spcPts val="0"/>
              </a:spcAft>
              <a:buNone/>
            </a:pPr>
            <a:r>
              <a:rPr lang="en-GB" dirty="0"/>
              <a:t>In your sequence diagram, you would have one big sequence of activities with two smaller sequences inside them.</a:t>
            </a:r>
            <a:endParaRPr dirty="0"/>
          </a:p>
        </p:txBody>
      </p:sp>
      <p:sp>
        <p:nvSpPr>
          <p:cNvPr id="530" name="Google Shape;530;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Let draw a sequence diagram for a person watching a television.</a:t>
            </a:r>
          </a:p>
          <a:p>
            <a:pPr marL="0" lvl="0" indent="0" algn="l" rtl="0">
              <a:spcBef>
                <a:spcPts val="0"/>
              </a:spcBef>
              <a:spcAft>
                <a:spcPts val="0"/>
              </a:spcAft>
              <a:buNone/>
            </a:pPr>
            <a:r>
              <a:rPr lang="en-GB" dirty="0"/>
              <a:t>First, I'm going start by drawing a box, that will surround the entire process. </a:t>
            </a:r>
          </a:p>
          <a:p>
            <a:pPr marL="0" lvl="0" indent="0" algn="l" rtl="0">
              <a:spcBef>
                <a:spcPts val="0"/>
              </a:spcBef>
              <a:spcAft>
                <a:spcPts val="0"/>
              </a:spcAft>
              <a:buNone/>
            </a:pPr>
            <a:r>
              <a:rPr lang="en-GB" dirty="0"/>
              <a:t>Moving on, in the top corner I'm going to draw a label with a meaningful title. Remember, your team will be looking at this diagram as a reference for development, so make the titles meaningful. We will name it Change TV Channel. Next, I'm going to draw out the objects that are important in this task.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To keep things clean, you should draw objects from left to right in the sequence that they interact with each other. In this example, the TV viewer starts the entire process. The use of the remote which will then interact with the TV. So when are diagram, I'm going to drive the TV viewer then the remote and then the TV. If there are people in your example, who will be using or interacting with objects, this are typically draw on a stick figures. We call these people actors, in our example, the TV viewer's an actor. So I'm going to draw them is a stick figure, I'm going to the other objects as </a:t>
            </a:r>
            <a:r>
              <a:rPr lang="en-GB" dirty="0" err="1"/>
              <a:t>labeled</a:t>
            </a:r>
            <a:r>
              <a:rPr lang="en-GB" dirty="0"/>
              <a:t> boxes.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 first message that is sent is from the TV viewer to the remote. That message says that the TV viewer pressed numbers. So I'm going to add this to the diagram with a solid line arrow and label it Press Numbers, number.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 remote then sends a new message to the television to change the channel to number. We denote this on the diagram with another solid line arrow </a:t>
            </a:r>
            <a:r>
              <a:rPr lang="en-GB" dirty="0" err="1"/>
              <a:t>labeled</a:t>
            </a:r>
            <a:r>
              <a:rPr lang="en-GB" dirty="0"/>
              <a:t> Change channel, number. This also activates the television object, so I will add a small rectangle to the television's lifeline.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You'll notice that since a television wasn't activated at the beginning of the example, we don't want the rectangle on its lifeline to start at the same place as the TV viewer or the remote. I drew it a little bit lower on the lifeline to indicate it was activated later in the process.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that means I'm going to denote this response using a dotted line arrow. I'm going to draw this arrow from the television object to the TV viewer. This action only affects the television and the TV viewer. The remote is not part of this interaction, so we do not extend the box on the remote's lifeline to include this action.</a:t>
            </a:r>
            <a:endParaRPr dirty="0"/>
          </a:p>
          <a:p>
            <a:pPr marL="0" lvl="0" indent="0" algn="l" rtl="0">
              <a:spcBef>
                <a:spcPts val="0"/>
              </a:spcBef>
              <a:spcAft>
                <a:spcPts val="0"/>
              </a:spcAft>
              <a:buNone/>
            </a:pPr>
            <a:endParaRPr dirty="0"/>
          </a:p>
        </p:txBody>
      </p:sp>
      <p:sp>
        <p:nvSpPr>
          <p:cNvPr id="553" name="Google Shape;553;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As you design software, your sequence diagrams can get much more complicated. You can also show loops and alternative processes in a sequence diagram. Let's see what these would look like in a sequence diagram. Say the TV viewer is unsure what channel to go to and would like to surf the channels until they find a channel they like. I can wrap the previous sequence I just drew as part of an alternative process. So that it is a sequence of actions that will occur if a condition is true. So I put the sequence in a box and label it alt, for alternative, in the top right corner. Now, I need to specify when this alternative will occur. In this case, the sequence occurs if the TV viewer knew what channel they would like. We will label this alternative TV Viewer knows what channel they want.</a:t>
            </a:r>
            <a:endParaRPr/>
          </a:p>
          <a:p>
            <a:pPr marL="0" lvl="0" indent="0" algn="l" rtl="0">
              <a:spcBef>
                <a:spcPts val="0"/>
              </a:spcBef>
              <a:spcAft>
                <a:spcPts val="0"/>
              </a:spcAft>
              <a:buNone/>
            </a:pPr>
            <a:endParaRPr/>
          </a:p>
          <a:p>
            <a:pPr marL="0" lvl="0" indent="0" algn="l" rtl="0">
              <a:spcBef>
                <a:spcPts val="0"/>
              </a:spcBef>
              <a:spcAft>
                <a:spcPts val="0"/>
              </a:spcAft>
              <a:buNone/>
            </a:pPr>
            <a:r>
              <a:rPr lang="en-GB"/>
              <a:t>If the TV viewer does not know what channel they want, other sequences can occur. One sequence is that the TV viewer will browse to the channels until they find something to watch. So I'm going to drag this sequence underneath the previous sequence with the condition else, meaning this sequence occurs if all other alternatives are false. However, this sequence contains a loop. I will denote that by adding and labeling a box loop on the top right corner.</a:t>
            </a:r>
            <a:endParaRPr/>
          </a:p>
          <a:p>
            <a:pPr marL="0" lvl="0" indent="0" algn="l" rtl="0">
              <a:spcBef>
                <a:spcPts val="0"/>
              </a:spcBef>
              <a:spcAft>
                <a:spcPts val="0"/>
              </a:spcAft>
              <a:buNone/>
            </a:pPr>
            <a:endParaRPr/>
          </a:p>
          <a:p>
            <a:pPr marL="0" lvl="0" indent="0" algn="l" rtl="0">
              <a:spcBef>
                <a:spcPts val="0"/>
              </a:spcBef>
              <a:spcAft>
                <a:spcPts val="0"/>
              </a:spcAft>
              <a:buNone/>
            </a:pPr>
            <a:r>
              <a:rPr lang="en-GB"/>
              <a:t>Right under the label, I put a conditional statement for the loop. If that statement is true, it will go through the loop. Loop sequence should continually occur if the TV viewer does not like the channel they are watching, so I will add that condition to this loop box. The TV viewer is going to press the up or down arrow on the remote to browse through the channels. This sends a message to the remote. The remote will then send a message to the TV with this action. Just like in the initial sequence, the TV changes the channel and displays that to the TV viewer. The final sequence diagram looks like this.</a:t>
            </a:r>
            <a:endParaRPr/>
          </a:p>
          <a:p>
            <a:pPr marL="0" lvl="0" indent="0" algn="l" rtl="0">
              <a:spcBef>
                <a:spcPts val="0"/>
              </a:spcBef>
              <a:spcAft>
                <a:spcPts val="0"/>
              </a:spcAft>
              <a:buNone/>
            </a:pPr>
            <a:endParaRPr/>
          </a:p>
          <a:p>
            <a:pPr marL="0" lvl="0" indent="0" algn="l" rtl="0">
              <a:spcBef>
                <a:spcPts val="0"/>
              </a:spcBef>
              <a:spcAft>
                <a:spcPts val="0"/>
              </a:spcAft>
              <a:buNone/>
            </a:pPr>
            <a:r>
              <a:rPr lang="en-GB"/>
              <a:t>Sequence diagrams are a very powerful too you can use to model your software. Sequence diagrams are commonly used as a planning tool before the development team starts programming, or to show</a:t>
            </a:r>
            <a:endParaRPr/>
          </a:p>
          <a:p>
            <a:pPr marL="0" lvl="0" indent="0" algn="l" rtl="0">
              <a:spcBef>
                <a:spcPts val="0"/>
              </a:spcBef>
              <a:spcAft>
                <a:spcPts val="0"/>
              </a:spcAft>
              <a:buNone/>
            </a:pPr>
            <a:endParaRPr/>
          </a:p>
          <a:p>
            <a:pPr marL="0" lvl="0" indent="0" algn="l" rtl="0">
              <a:spcBef>
                <a:spcPts val="0"/>
              </a:spcBef>
              <a:spcAft>
                <a:spcPts val="0"/>
              </a:spcAft>
              <a:buNone/>
            </a:pPr>
            <a:r>
              <a:rPr lang="en-GB"/>
              <a:t>others how a system is designed. And they can help you to determine the functions you will need to right. It might even help you find problems in your system that you didn't see before. Sequence diagram are another technique you now know that will help you to create clean, well-designed programs.</a:t>
            </a:r>
            <a:endParaRPr/>
          </a:p>
        </p:txBody>
      </p:sp>
      <p:sp>
        <p:nvSpPr>
          <p:cNvPr id="582" name="Google Shape;582;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Consider this scenario. </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join a project that's been in development for a while. </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1F1F1F"/>
                </a:solidFill>
                <a:latin typeface="Source Sans Pro"/>
                <a:ea typeface="Source Sans Pro"/>
                <a:cs typeface="Source Sans Pro"/>
                <a:sym typeface="Source Sans Pro"/>
              </a:rPr>
              <a:t>You look at the code and become instantly overwhelmed. </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dirty="0">
                <a:solidFill>
                  <a:srgbClr val="1F1F1F"/>
                </a:solidFill>
                <a:latin typeface="Source Sans Pro"/>
                <a:ea typeface="Source Sans Pro"/>
                <a:cs typeface="Open Sans"/>
                <a:sym typeface="Source Sans Pro"/>
              </a:rPr>
              <a:t>If there is no high level design of the code, your life would be a living hell for you to do anything on this project</a:t>
            </a:r>
            <a:endParaRPr b="0" i="0" dirty="0">
              <a:solidFill>
                <a:srgbClr val="333333"/>
              </a:solidFill>
              <a:latin typeface="Open Sans"/>
              <a:ea typeface="Open Sans"/>
              <a:cs typeface="Open Sans"/>
              <a:sym typeface="Open Sans"/>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This picture is an example of a repository and I'' explain what social coding </a:t>
            </a:r>
            <a:r>
              <a:rPr lang="en-GB" dirty="0" err="1"/>
              <a:t>i</a:t>
            </a:r>
            <a:endParaRPr dirty="0"/>
          </a:p>
          <a:p>
            <a:pPr marL="0" lvl="0" indent="0" algn="l" rtl="0">
              <a:spcBef>
                <a:spcPts val="0"/>
              </a:spcBef>
              <a:spcAft>
                <a:spcPts val="0"/>
              </a:spcAft>
              <a:buNone/>
            </a:pPr>
            <a:r>
              <a:rPr lang="en-GB" dirty="0"/>
              <a:t>This picture pretty much sums up most of the elements of my talk</a:t>
            </a:r>
            <a:endParaRPr dirty="0"/>
          </a:p>
          <a:p>
            <a:pPr marL="0" lvl="0" indent="0" algn="l" rtl="0">
              <a:spcBef>
                <a:spcPts val="0"/>
              </a:spcBef>
              <a:spcAft>
                <a:spcPts val="0"/>
              </a:spcAft>
              <a:buNone/>
            </a:pPr>
            <a:r>
              <a:rPr lang="en-GB" dirty="0"/>
              <a:t>-  &gt;9K Revisions (commits),</a:t>
            </a:r>
            <a:endParaRPr dirty="0"/>
          </a:p>
          <a:p>
            <a:pPr marL="0" lvl="0" indent="0" algn="l" rtl="0">
              <a:spcBef>
                <a:spcPts val="0"/>
              </a:spcBef>
              <a:spcAft>
                <a:spcPts val="0"/>
              </a:spcAft>
              <a:buNone/>
            </a:pPr>
            <a:r>
              <a:rPr lang="en-GB" dirty="0"/>
              <a:t>- 12K pull requests or change requests (new features, bug fixes, </a:t>
            </a:r>
            <a:r>
              <a:rPr lang="en-GB" dirty="0" err="1"/>
              <a:t>refactorings</a:t>
            </a:r>
            <a:r>
              <a:rPr lang="en-GB" dirty="0"/>
              <a:t>, optimizations, dependency upgrades, and test cases)</a:t>
            </a:r>
            <a:endParaRPr dirty="0"/>
          </a:p>
          <a:p>
            <a:pPr marL="0" lvl="0" indent="0" algn="l" rtl="0">
              <a:spcBef>
                <a:spcPts val="0"/>
              </a:spcBef>
              <a:spcAft>
                <a:spcPts val="0"/>
              </a:spcAft>
              <a:buNone/>
            </a:pPr>
            <a:r>
              <a:rPr lang="en-GB" dirty="0"/>
              <a:t>- There are over 1.7k contributors responsible for the PRs</a:t>
            </a:r>
            <a:endParaRPr dirty="0"/>
          </a:p>
          <a:p>
            <a:pPr marL="0" lvl="0" indent="0" algn="l" rtl="0">
              <a:spcBef>
                <a:spcPts val="0"/>
              </a:spcBef>
              <a:spcAft>
                <a:spcPts val="0"/>
              </a:spcAft>
              <a:buNone/>
            </a:pPr>
            <a:r>
              <a:rPr lang="en-GB" dirty="0"/>
              <a:t>- some of the 11K forks are responsible for these PRs</a:t>
            </a:r>
            <a:endParaRPr dirty="0"/>
          </a:p>
          <a:p>
            <a:pPr marL="0" lvl="0" indent="0" algn="l" rtl="0">
              <a:spcBef>
                <a:spcPts val="0"/>
              </a:spcBef>
              <a:spcAft>
                <a:spcPts val="0"/>
              </a:spcAft>
              <a:buNone/>
            </a:pPr>
            <a:r>
              <a:rPr lang="en-GB" dirty="0"/>
              <a:t>- The repository is written in a range of programming languages </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Or let's say that you are now working on a personal development project. When you began, you weren't quite sure what the functionalities would be, but you just started coding. </a:t>
            </a:r>
            <a:r>
              <a:rPr lang="en-GB" b="0" i="0">
                <a:solidFill>
                  <a:srgbClr val="333333"/>
                </a:solidFill>
                <a:latin typeface="Open Sans"/>
                <a:ea typeface="Open Sans"/>
                <a:cs typeface="Open Sans"/>
                <a:sym typeface="Open Sans"/>
              </a:rPr>
              <a:t> </a:t>
            </a:r>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It didn't matter that the code was unorganized because you </a:t>
            </a:r>
            <a:r>
              <a:rPr lang="en-GB" b="0" i="0">
                <a:solidFill>
                  <a:srgbClr val="333333"/>
                </a:solidFill>
                <a:latin typeface="Open Sans"/>
                <a:ea typeface="Open Sans"/>
                <a:cs typeface="Open Sans"/>
                <a:sym typeface="Open Sans"/>
              </a:rPr>
              <a:t> </a:t>
            </a:r>
            <a:r>
              <a:rPr lang="en-GB" b="0" i="0">
                <a:solidFill>
                  <a:srgbClr val="1F1F1F"/>
                </a:solidFill>
                <a:latin typeface="Source Sans Pro"/>
                <a:ea typeface="Source Sans Pro"/>
                <a:cs typeface="Source Sans Pro"/>
                <a:sym typeface="Source Sans Pro"/>
              </a:rPr>
              <a:t>were the only one working on it and you know how it works.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You come up with a great new feature for your product, </a:t>
            </a:r>
            <a:r>
              <a:rPr lang="en-GB" b="0" i="0">
                <a:solidFill>
                  <a:srgbClr val="333333"/>
                </a:solidFill>
                <a:latin typeface="Open Sans"/>
                <a:ea typeface="Open Sans"/>
                <a:cs typeface="Open Sans"/>
                <a:sym typeface="Open Sans"/>
              </a:rPr>
              <a:t> </a:t>
            </a:r>
            <a:r>
              <a:rPr lang="en-GB" b="0" i="0">
                <a:solidFill>
                  <a:srgbClr val="1F1F1F"/>
                </a:solidFill>
                <a:latin typeface="Source Sans Pro"/>
                <a:ea typeface="Source Sans Pro"/>
                <a:cs typeface="Source Sans Pro"/>
                <a:sym typeface="Source Sans Pro"/>
              </a:rPr>
              <a:t>but in implementing it, you broke the program elsewhere. </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You should have designed it right. I'm guessing that you have experienced scenarios like these.</a:t>
            </a:r>
            <a:endParaRPr b="0" i="0">
              <a:solidFill>
                <a:srgbClr val="333333"/>
              </a:solidFill>
              <a:latin typeface="Open Sans"/>
              <a:ea typeface="Open Sans"/>
              <a:cs typeface="Open Sans"/>
              <a:sym typeface="Open Sans"/>
            </a:endParaRPr>
          </a:p>
          <a:p>
            <a:pPr marL="0" lvl="0" indent="0" algn="l" rtl="0">
              <a:spcBef>
                <a:spcPts val="0"/>
              </a:spcBef>
              <a:spcAft>
                <a:spcPts val="0"/>
              </a:spcAft>
              <a:buNone/>
            </a:pPr>
            <a:endParaRPr/>
          </a:p>
        </p:txBody>
      </p:sp>
      <p:sp>
        <p:nvSpPr>
          <p:cNvPr id="152" name="Google Shape;15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2" name="Google Shape;16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a:t>Think in terms of objects. Objects are all around you. Take a look around; what do you see? We have computers, people, chairs, and many other objects. </a:t>
            </a:r>
            <a:endParaRPr/>
          </a:p>
          <a:p>
            <a:pPr marL="0" lvl="0" indent="0" algn="l" rtl="0">
              <a:spcBef>
                <a:spcPts val="0"/>
              </a:spcBef>
              <a:spcAft>
                <a:spcPts val="0"/>
              </a:spcAft>
              <a:buNone/>
            </a:pPr>
            <a:r>
              <a:rPr lang="en-GB" b="0" i="0">
                <a:solidFill>
                  <a:srgbClr val="1F1F1F"/>
                </a:solidFill>
                <a:latin typeface="Source Sans Pro"/>
                <a:ea typeface="Source Sans Pro"/>
                <a:cs typeface="Source Sans Pro"/>
                <a:sym typeface="Source Sans Pro"/>
              </a:rPr>
              <a:t>Each of these physical objects could be represented by objects in software. There are specific details associated with each object. </a:t>
            </a:r>
            <a:endParaRPr b="0" i="0">
              <a:solidFill>
                <a:srgbClr val="333333"/>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169" name="Google Shape;16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Developing software is an iterative process, with each iteration taking a set of requirements through to a working and tested implementation and eventually building up a complete solution.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Many developers are eager to go straight into coding despite not fully understanding what to program in the first place. Evidence suggest that diving straight into implementation work is a leading cause of project failure. In a survey from The Standish Group, the most common causes of project failures are related to issues in requirements and design.</a:t>
            </a:r>
          </a:p>
        </p:txBody>
      </p:sp>
      <p:sp>
        <p:nvSpPr>
          <p:cNvPr id="184" name="Google Shape;18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4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4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4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5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5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3"/>
          <p:cNvSpPr>
            <a:spLocks noGrp="1"/>
          </p:cNvSpPr>
          <p:nvPr>
            <p:ph type="pic" idx="2"/>
          </p:nvPr>
        </p:nvSpPr>
        <p:spPr>
          <a:xfrm>
            <a:off x="5183188" y="987425"/>
            <a:ext cx="6172200" cy="4873625"/>
          </a:xfrm>
          <a:prstGeom prst="rect">
            <a:avLst/>
          </a:prstGeom>
          <a:noFill/>
          <a:ln>
            <a:noFill/>
          </a:ln>
        </p:spPr>
      </p:sp>
      <p:sp>
        <p:nvSpPr>
          <p:cNvPr id="68" name="Google Shape;68;p5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g"/><Relationship Id="rId7" Type="http://schemas.openxmlformats.org/officeDocument/2006/relationships/image" Target="../media/image29.png"/><Relationship Id="rId12" Type="http://schemas.openxmlformats.org/officeDocument/2006/relationships/image" Target="../media/image33.g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1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jpeg"/></Relationships>
</file>

<file path=ppt/slides/_rels/slide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3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jpeg"/></Relationships>
</file>

<file path=ppt/slides/_rels/slide36.xml.rels><?xml version="1.0" encoding="UTF-8" standalone="yes"?>
<Relationships xmlns="http://schemas.openxmlformats.org/package/2006/relationships"><Relationship Id="rId3" Type="http://schemas.openxmlformats.org/officeDocument/2006/relationships/image" Target="../media/image83.jpg"/><Relationship Id="rId7"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85.png"/><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6.tiff"/><Relationship Id="rId13" Type="http://schemas.microsoft.com/office/2007/relationships/hdphoto" Target="../media/hdphoto3.wdp"/><Relationship Id="rId3" Type="http://schemas.openxmlformats.org/officeDocument/2006/relationships/image" Target="../media/image13.jp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hdphoto" Target="../media/hdphoto2.wdp"/><Relationship Id="rId5" Type="http://schemas.microsoft.com/office/2007/relationships/hdphoto" Target="../media/hdphoto1.wdp"/><Relationship Id="rId15" Type="http://schemas.microsoft.com/office/2007/relationships/hdphoto" Target="../media/hdphoto4.wdp"/><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 Id="rId1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66623"/>
              </a:buClr>
              <a:buSzPts val="6000"/>
              <a:buFont typeface="Calibri"/>
              <a:buNone/>
            </a:pPr>
            <a:r>
              <a:rPr lang="en-GB" dirty="0">
                <a:solidFill>
                  <a:schemeClr val="tx1"/>
                </a:solidFill>
              </a:rPr>
              <a:t>Software Design and Architecture</a:t>
            </a:r>
            <a:endParaRPr dirty="0">
              <a:solidFill>
                <a:schemeClr val="tx1"/>
              </a:solidFill>
            </a:endParaRPr>
          </a:p>
        </p:txBody>
      </p:sp>
      <p:sp>
        <p:nvSpPr>
          <p:cNvPr id="89" name="Google Shape;89;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dirty="0"/>
          </a:p>
          <a:p>
            <a:pPr marL="0" lvl="0" indent="0" algn="l" rtl="0">
              <a:lnSpc>
                <a:spcPct val="90000"/>
              </a:lnSpc>
              <a:spcBef>
                <a:spcPts val="1000"/>
              </a:spcBef>
              <a:spcAft>
                <a:spcPts val="0"/>
              </a:spcAft>
              <a:buClr>
                <a:srgbClr val="166623"/>
              </a:buClr>
              <a:buSzPts val="2400"/>
              <a:buNone/>
            </a:pPr>
            <a:r>
              <a:rPr lang="en-GB" dirty="0" err="1">
                <a:solidFill>
                  <a:schemeClr val="tx1"/>
                </a:solidFill>
              </a:rPr>
              <a:t>Dr.</a:t>
            </a:r>
            <a:r>
              <a:rPr lang="en-GB" dirty="0">
                <a:solidFill>
                  <a:schemeClr val="tx1"/>
                </a:solidFill>
              </a:rPr>
              <a:t> John Businge</a:t>
            </a:r>
            <a:endParaRPr dirty="0">
              <a:solidFill>
                <a:schemeClr val="tx1"/>
              </a:solidFill>
            </a:endParaRPr>
          </a:p>
          <a:p>
            <a:pPr marL="0" lvl="0" indent="0" algn="l" rtl="0">
              <a:lnSpc>
                <a:spcPct val="90000"/>
              </a:lnSpc>
              <a:spcBef>
                <a:spcPts val="1000"/>
              </a:spcBef>
              <a:spcAft>
                <a:spcPts val="0"/>
              </a:spcAft>
              <a:buClr>
                <a:srgbClr val="166623"/>
              </a:buClr>
              <a:buSzPts val="2400"/>
              <a:buNone/>
            </a:pPr>
            <a:r>
              <a:rPr lang="en-GB" dirty="0" err="1">
                <a:solidFill>
                  <a:schemeClr val="tx1"/>
                </a:solidFill>
              </a:rPr>
              <a:t>John.businge@unlv.edu</a:t>
            </a:r>
            <a:endParaRPr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grpSp>
        <p:nvGrpSpPr>
          <p:cNvPr id="53" name="Group 52">
            <a:extLst>
              <a:ext uri="{FF2B5EF4-FFF2-40B4-BE49-F238E27FC236}">
                <a16:creationId xmlns:a16="http://schemas.microsoft.com/office/drawing/2014/main" id="{3DBE50B0-7A2E-8A9B-9596-E605C6355A12}"/>
              </a:ext>
            </a:extLst>
          </p:cNvPr>
          <p:cNvGrpSpPr/>
          <p:nvPr/>
        </p:nvGrpSpPr>
        <p:grpSpPr>
          <a:xfrm>
            <a:off x="372534" y="2196996"/>
            <a:ext cx="5487451" cy="3149101"/>
            <a:chOff x="372534" y="2196996"/>
            <a:chExt cx="5487451" cy="3149101"/>
          </a:xfrm>
        </p:grpSpPr>
        <p:grpSp>
          <p:nvGrpSpPr>
            <p:cNvPr id="37" name="Group 36">
              <a:extLst>
                <a:ext uri="{FF2B5EF4-FFF2-40B4-BE49-F238E27FC236}">
                  <a16:creationId xmlns:a16="http://schemas.microsoft.com/office/drawing/2014/main" id="{1824B888-E381-31CD-ECF7-B9CB89C42934}"/>
                </a:ext>
              </a:extLst>
            </p:cNvPr>
            <p:cNvGrpSpPr/>
            <p:nvPr/>
          </p:nvGrpSpPr>
          <p:grpSpPr>
            <a:xfrm>
              <a:off x="372534" y="2196996"/>
              <a:ext cx="5487451" cy="3149101"/>
              <a:chOff x="372534" y="2196996"/>
              <a:chExt cx="5487451" cy="3149101"/>
            </a:xfrm>
          </p:grpSpPr>
          <p:grpSp>
            <p:nvGrpSpPr>
              <p:cNvPr id="14" name="Group 13">
                <a:extLst>
                  <a:ext uri="{FF2B5EF4-FFF2-40B4-BE49-F238E27FC236}">
                    <a16:creationId xmlns:a16="http://schemas.microsoft.com/office/drawing/2014/main" id="{9BBFE711-955D-C701-1027-296739121438}"/>
                  </a:ext>
                </a:extLst>
              </p:cNvPr>
              <p:cNvGrpSpPr/>
              <p:nvPr/>
            </p:nvGrpSpPr>
            <p:grpSpPr>
              <a:xfrm>
                <a:off x="372534" y="2306543"/>
                <a:ext cx="5487451" cy="2997387"/>
                <a:chOff x="372534" y="2306543"/>
                <a:chExt cx="5487451" cy="2997387"/>
              </a:xfrm>
            </p:grpSpPr>
            <p:pic>
              <p:nvPicPr>
                <p:cNvPr id="187" name="Google Shape;187;p8" descr="Iterative Process Model | PowerPoint Shapes | PowerPoint Slide Deck  Template | Presentation Visual Aids | Slide PPT"/>
                <p:cNvPicPr preferRelativeResize="0"/>
                <p:nvPr/>
              </p:nvPicPr>
              <p:blipFill rotWithShape="1">
                <a:blip r:embed="rId3">
                  <a:alphaModFix/>
                </a:blip>
                <a:srcRect l="6875" t="11358" r="11250" b="9135"/>
                <a:stretch/>
              </p:blipFill>
              <p:spPr>
                <a:xfrm>
                  <a:off x="372534" y="2306543"/>
                  <a:ext cx="5487451" cy="2997387"/>
                </a:xfrm>
                <a:prstGeom prst="rect">
                  <a:avLst/>
                </a:prstGeom>
                <a:noFill/>
                <a:ln>
                  <a:noFill/>
                </a:ln>
              </p:spPr>
            </p:pic>
            <p:sp>
              <p:nvSpPr>
                <p:cNvPr id="12" name="Oval 11">
                  <a:extLst>
                    <a:ext uri="{FF2B5EF4-FFF2-40B4-BE49-F238E27FC236}">
                      <a16:creationId xmlns:a16="http://schemas.microsoft.com/office/drawing/2014/main" id="{75D0EEAF-F361-8CA9-8A62-D7C34AD0BEAE}"/>
                    </a:ext>
                  </a:extLst>
                </p:cNvPr>
                <p:cNvSpPr/>
                <p:nvPr/>
              </p:nvSpPr>
              <p:spPr>
                <a:xfrm>
                  <a:off x="1319761" y="2882796"/>
                  <a:ext cx="851481" cy="685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17" name="Oval 16">
                <a:extLst>
                  <a:ext uri="{FF2B5EF4-FFF2-40B4-BE49-F238E27FC236}">
                    <a16:creationId xmlns:a16="http://schemas.microsoft.com/office/drawing/2014/main" id="{FF59B130-1608-16FC-CEDF-D7DEAF5DCA54}"/>
                  </a:ext>
                </a:extLst>
              </p:cNvPr>
              <p:cNvSpPr/>
              <p:nvPr/>
            </p:nvSpPr>
            <p:spPr>
              <a:xfrm>
                <a:off x="1867301" y="2196996"/>
                <a:ext cx="1058779" cy="685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31" name="Oval 30">
                <a:extLst>
                  <a:ext uri="{FF2B5EF4-FFF2-40B4-BE49-F238E27FC236}">
                    <a16:creationId xmlns:a16="http://schemas.microsoft.com/office/drawing/2014/main" id="{515AF243-FA57-514A-CC52-4A1E3C294C01}"/>
                  </a:ext>
                </a:extLst>
              </p:cNvPr>
              <p:cNvSpPr/>
              <p:nvPr/>
            </p:nvSpPr>
            <p:spPr>
              <a:xfrm>
                <a:off x="4432314" y="3214838"/>
                <a:ext cx="912955" cy="5642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Oval 31">
                <a:extLst>
                  <a:ext uri="{FF2B5EF4-FFF2-40B4-BE49-F238E27FC236}">
                    <a16:creationId xmlns:a16="http://schemas.microsoft.com/office/drawing/2014/main" id="{4A90BAAB-D4FE-BD23-61F9-45221B3BE9F2}"/>
                  </a:ext>
                </a:extLst>
              </p:cNvPr>
              <p:cNvSpPr/>
              <p:nvPr/>
            </p:nvSpPr>
            <p:spPr>
              <a:xfrm>
                <a:off x="4031321" y="4687429"/>
                <a:ext cx="912955" cy="6529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4700BDCD-2191-B835-E53A-7EBC184BF3EF}"/>
                  </a:ext>
                </a:extLst>
              </p:cNvPr>
              <p:cNvSpPr/>
              <p:nvPr/>
            </p:nvSpPr>
            <p:spPr>
              <a:xfrm>
                <a:off x="4871806" y="3924334"/>
                <a:ext cx="912955" cy="6529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Oval 33">
                <a:extLst>
                  <a:ext uri="{FF2B5EF4-FFF2-40B4-BE49-F238E27FC236}">
                    <a16:creationId xmlns:a16="http://schemas.microsoft.com/office/drawing/2014/main" id="{5A0D1F0F-9EEC-D5B2-98BE-450E692CA588}"/>
                  </a:ext>
                </a:extLst>
              </p:cNvPr>
              <p:cNvSpPr/>
              <p:nvPr/>
            </p:nvSpPr>
            <p:spPr>
              <a:xfrm>
                <a:off x="1564051" y="4660297"/>
                <a:ext cx="957330" cy="685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Oval 34">
                <a:extLst>
                  <a:ext uri="{FF2B5EF4-FFF2-40B4-BE49-F238E27FC236}">
                    <a16:creationId xmlns:a16="http://schemas.microsoft.com/office/drawing/2014/main" id="{BE34EDA9-2D7B-9C56-AE71-C67E9824D70C}"/>
                  </a:ext>
                </a:extLst>
              </p:cNvPr>
              <p:cNvSpPr/>
              <p:nvPr/>
            </p:nvSpPr>
            <p:spPr>
              <a:xfrm>
                <a:off x="3627509" y="2264376"/>
                <a:ext cx="1099697" cy="685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Oval 35">
                <a:extLst>
                  <a:ext uri="{FF2B5EF4-FFF2-40B4-BE49-F238E27FC236}">
                    <a16:creationId xmlns:a16="http://schemas.microsoft.com/office/drawing/2014/main" id="{84290203-2535-948A-CB2F-A28239422829}"/>
                  </a:ext>
                </a:extLst>
              </p:cNvPr>
              <p:cNvSpPr/>
              <p:nvPr/>
            </p:nvSpPr>
            <p:spPr>
              <a:xfrm>
                <a:off x="2663842" y="3501188"/>
                <a:ext cx="1266926" cy="7628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2" name="Oval 51">
              <a:extLst>
                <a:ext uri="{FF2B5EF4-FFF2-40B4-BE49-F238E27FC236}">
                  <a16:creationId xmlns:a16="http://schemas.microsoft.com/office/drawing/2014/main" id="{844F8332-DC94-107C-36CF-28786C5CA814}"/>
                </a:ext>
              </a:extLst>
            </p:cNvPr>
            <p:cNvSpPr/>
            <p:nvPr/>
          </p:nvSpPr>
          <p:spPr>
            <a:xfrm>
              <a:off x="372534" y="3568596"/>
              <a:ext cx="898852" cy="10514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86" name="Google Shape;186;p8"/>
          <p:cNvSpPr txBox="1">
            <a:spLocks noGrp="1"/>
          </p:cNvSpPr>
          <p:nvPr>
            <p:ph type="title"/>
          </p:nvPr>
        </p:nvSpPr>
        <p:spPr>
          <a:xfrm>
            <a:off x="542925" y="365126"/>
            <a:ext cx="11287125" cy="749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3400"/>
              <a:buFont typeface="Source Sans Pro"/>
              <a:buNone/>
            </a:pPr>
            <a:r>
              <a:rPr lang="en-GB" sz="3400" b="0" i="0">
                <a:solidFill>
                  <a:srgbClr val="1F1F1F"/>
                </a:solidFill>
                <a:latin typeface="Source Sans Pro"/>
                <a:ea typeface="Source Sans Pro"/>
                <a:cs typeface="Source Sans Pro"/>
                <a:sym typeface="Source Sans Pro"/>
              </a:rPr>
              <a:t>Software Requirements, Conceptual and Technical Designs</a:t>
            </a:r>
            <a:endParaRPr sz="3400"/>
          </a:p>
        </p:txBody>
      </p:sp>
      <p:sp>
        <p:nvSpPr>
          <p:cNvPr id="19" name="Oval 18">
            <a:extLst>
              <a:ext uri="{FF2B5EF4-FFF2-40B4-BE49-F238E27FC236}">
                <a16:creationId xmlns:a16="http://schemas.microsoft.com/office/drawing/2014/main" id="{5AF7FE46-30A7-8404-F4C5-D0F4C3748535}"/>
              </a:ext>
            </a:extLst>
          </p:cNvPr>
          <p:cNvSpPr/>
          <p:nvPr/>
        </p:nvSpPr>
        <p:spPr>
          <a:xfrm>
            <a:off x="372534" y="3543842"/>
            <a:ext cx="921709" cy="12320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pic>
        <p:nvPicPr>
          <p:cNvPr id="38" name="Picture 37" descr="A picture containing text&#10;&#10;Description automatically generated">
            <a:extLst>
              <a:ext uri="{FF2B5EF4-FFF2-40B4-BE49-F238E27FC236}">
                <a16:creationId xmlns:a16="http://schemas.microsoft.com/office/drawing/2014/main" id="{358D13F4-8AEA-BB88-8BC9-1312536E77F0}"/>
              </a:ext>
            </a:extLst>
          </p:cNvPr>
          <p:cNvPicPr>
            <a:picLocks noChangeAspect="1"/>
          </p:cNvPicPr>
          <p:nvPr/>
        </p:nvPicPr>
        <p:blipFill>
          <a:blip r:embed="rId4"/>
          <a:stretch>
            <a:fillRect/>
          </a:stretch>
        </p:blipFill>
        <p:spPr>
          <a:xfrm>
            <a:off x="1223976" y="2919493"/>
            <a:ext cx="696864" cy="597311"/>
          </a:xfrm>
          <a:prstGeom prst="rect">
            <a:avLst/>
          </a:prstGeom>
        </p:spPr>
      </p:pic>
      <p:pic>
        <p:nvPicPr>
          <p:cNvPr id="39" name="Picture 38" descr="Text&#10;&#10;Description automatically generated with medium confidence">
            <a:extLst>
              <a:ext uri="{FF2B5EF4-FFF2-40B4-BE49-F238E27FC236}">
                <a16:creationId xmlns:a16="http://schemas.microsoft.com/office/drawing/2014/main" id="{8464B320-2C4F-F7CC-855B-270F5D7D1C70}"/>
              </a:ext>
            </a:extLst>
          </p:cNvPr>
          <p:cNvPicPr>
            <a:picLocks noChangeAspect="1"/>
          </p:cNvPicPr>
          <p:nvPr/>
        </p:nvPicPr>
        <p:blipFill>
          <a:blip r:embed="rId5"/>
          <a:stretch>
            <a:fillRect/>
          </a:stretch>
        </p:blipFill>
        <p:spPr>
          <a:xfrm>
            <a:off x="1920840" y="2387719"/>
            <a:ext cx="837845" cy="502707"/>
          </a:xfrm>
          <a:prstGeom prst="rect">
            <a:avLst/>
          </a:prstGeom>
        </p:spPr>
      </p:pic>
      <p:pic>
        <p:nvPicPr>
          <p:cNvPr id="40" name="Picture 39" descr="Diagram&#10;&#10;Description automatically generated">
            <a:extLst>
              <a:ext uri="{FF2B5EF4-FFF2-40B4-BE49-F238E27FC236}">
                <a16:creationId xmlns:a16="http://schemas.microsoft.com/office/drawing/2014/main" id="{DA7570C6-9E11-79F5-CEAC-069AB978C072}"/>
              </a:ext>
            </a:extLst>
          </p:cNvPr>
          <p:cNvPicPr>
            <a:picLocks noChangeAspect="1"/>
          </p:cNvPicPr>
          <p:nvPr/>
        </p:nvPicPr>
        <p:blipFill rotWithShape="1">
          <a:blip r:embed="rId6"/>
          <a:srcRect l="3551" t="-7690" b="-1"/>
          <a:stretch/>
        </p:blipFill>
        <p:spPr>
          <a:xfrm>
            <a:off x="3637557" y="2338445"/>
            <a:ext cx="1080024" cy="502458"/>
          </a:xfrm>
          <a:prstGeom prst="rect">
            <a:avLst/>
          </a:prstGeom>
        </p:spPr>
      </p:pic>
      <p:pic>
        <p:nvPicPr>
          <p:cNvPr id="42" name="Picture 41" descr="A close-up of a calculator&#10;&#10;Description automatically generated with medium confidence">
            <a:extLst>
              <a:ext uri="{FF2B5EF4-FFF2-40B4-BE49-F238E27FC236}">
                <a16:creationId xmlns:a16="http://schemas.microsoft.com/office/drawing/2014/main" id="{8A393E86-5556-9344-41D1-850F55F26ED1}"/>
              </a:ext>
            </a:extLst>
          </p:cNvPr>
          <p:cNvPicPr>
            <a:picLocks noChangeAspect="1"/>
          </p:cNvPicPr>
          <p:nvPr/>
        </p:nvPicPr>
        <p:blipFill>
          <a:blip r:embed="rId7"/>
          <a:stretch>
            <a:fillRect/>
          </a:stretch>
        </p:blipFill>
        <p:spPr>
          <a:xfrm>
            <a:off x="4050571" y="4729573"/>
            <a:ext cx="545356" cy="626149"/>
          </a:xfrm>
          <a:prstGeom prst="rect">
            <a:avLst/>
          </a:prstGeom>
        </p:spPr>
      </p:pic>
      <p:grpSp>
        <p:nvGrpSpPr>
          <p:cNvPr id="47" name="Group 46">
            <a:extLst>
              <a:ext uri="{FF2B5EF4-FFF2-40B4-BE49-F238E27FC236}">
                <a16:creationId xmlns:a16="http://schemas.microsoft.com/office/drawing/2014/main" id="{6AE4221B-F975-BCF4-501E-53A9600F7650}"/>
              </a:ext>
            </a:extLst>
          </p:cNvPr>
          <p:cNvGrpSpPr/>
          <p:nvPr/>
        </p:nvGrpSpPr>
        <p:grpSpPr>
          <a:xfrm>
            <a:off x="5043681" y="3966763"/>
            <a:ext cx="991402" cy="650203"/>
            <a:chOff x="5977105" y="5711551"/>
            <a:chExt cx="991402" cy="650203"/>
          </a:xfrm>
        </p:grpSpPr>
        <p:pic>
          <p:nvPicPr>
            <p:cNvPr id="45" name="Picture 44">
              <a:extLst>
                <a:ext uri="{FF2B5EF4-FFF2-40B4-BE49-F238E27FC236}">
                  <a16:creationId xmlns:a16="http://schemas.microsoft.com/office/drawing/2014/main" id="{25B8429A-B588-7321-ABFE-9D416E350581}"/>
                </a:ext>
              </a:extLst>
            </p:cNvPr>
            <p:cNvPicPr>
              <a:picLocks noChangeAspect="1"/>
            </p:cNvPicPr>
            <p:nvPr/>
          </p:nvPicPr>
          <p:blipFill rotWithShape="1">
            <a:blip r:embed="rId8"/>
            <a:srcRect l="25049" r="29814" b="29874"/>
            <a:stretch/>
          </p:blipFill>
          <p:spPr>
            <a:xfrm>
              <a:off x="6237217" y="5711551"/>
              <a:ext cx="529343" cy="450362"/>
            </a:xfrm>
            <a:prstGeom prst="rect">
              <a:avLst/>
            </a:prstGeom>
          </p:spPr>
        </p:pic>
        <p:sp>
          <p:nvSpPr>
            <p:cNvPr id="46" name="TextBox 45">
              <a:extLst>
                <a:ext uri="{FF2B5EF4-FFF2-40B4-BE49-F238E27FC236}">
                  <a16:creationId xmlns:a16="http://schemas.microsoft.com/office/drawing/2014/main" id="{DC30D1F7-1B97-1CDE-AE93-BB1D2D63D62C}"/>
                </a:ext>
              </a:extLst>
            </p:cNvPr>
            <p:cNvSpPr txBox="1"/>
            <p:nvPr/>
          </p:nvSpPr>
          <p:spPr>
            <a:xfrm>
              <a:off x="5977105" y="6115533"/>
              <a:ext cx="991402" cy="246221"/>
            </a:xfrm>
            <a:prstGeom prst="rect">
              <a:avLst/>
            </a:prstGeom>
            <a:solidFill>
              <a:schemeClr val="bg1"/>
            </a:solidFill>
          </p:spPr>
          <p:txBody>
            <a:bodyPr wrap="square" rtlCol="0">
              <a:spAutoFit/>
            </a:bodyPr>
            <a:lstStyle/>
            <a:p>
              <a:pPr algn="ctr"/>
              <a:r>
                <a:rPr lang="en-BE" sz="1000" dirty="0">
                  <a:latin typeface="+mn-lt"/>
                  <a:cs typeface="Times New Roman" panose="02020603050405020304" pitchFamily="18" charset="0"/>
                </a:rPr>
                <a:t>Deployment</a:t>
              </a:r>
            </a:p>
          </p:txBody>
        </p:sp>
      </p:grpSp>
      <p:pic>
        <p:nvPicPr>
          <p:cNvPr id="48" name="Picture 47">
            <a:extLst>
              <a:ext uri="{FF2B5EF4-FFF2-40B4-BE49-F238E27FC236}">
                <a16:creationId xmlns:a16="http://schemas.microsoft.com/office/drawing/2014/main" id="{425D93E5-5E93-12B5-70F0-7813EEAC3014}"/>
              </a:ext>
            </a:extLst>
          </p:cNvPr>
          <p:cNvPicPr>
            <a:picLocks noChangeAspect="1"/>
          </p:cNvPicPr>
          <p:nvPr/>
        </p:nvPicPr>
        <p:blipFill>
          <a:blip r:embed="rId9"/>
          <a:stretch>
            <a:fillRect/>
          </a:stretch>
        </p:blipFill>
        <p:spPr>
          <a:xfrm>
            <a:off x="4441263" y="3199315"/>
            <a:ext cx="878985" cy="458601"/>
          </a:xfrm>
          <a:prstGeom prst="rect">
            <a:avLst/>
          </a:prstGeom>
        </p:spPr>
      </p:pic>
      <p:pic>
        <p:nvPicPr>
          <p:cNvPr id="49" name="Picture 48" descr="A picture containing text&#10;&#10;Description automatically generated">
            <a:extLst>
              <a:ext uri="{FF2B5EF4-FFF2-40B4-BE49-F238E27FC236}">
                <a16:creationId xmlns:a16="http://schemas.microsoft.com/office/drawing/2014/main" id="{61B63DCE-179E-6066-C245-CAE9DE1B0870}"/>
              </a:ext>
            </a:extLst>
          </p:cNvPr>
          <p:cNvPicPr>
            <a:picLocks noChangeAspect="1"/>
          </p:cNvPicPr>
          <p:nvPr/>
        </p:nvPicPr>
        <p:blipFill>
          <a:blip r:embed="rId10"/>
          <a:stretch>
            <a:fillRect/>
          </a:stretch>
        </p:blipFill>
        <p:spPr>
          <a:xfrm>
            <a:off x="1867437" y="4696433"/>
            <a:ext cx="636152" cy="501210"/>
          </a:xfrm>
          <a:prstGeom prst="rect">
            <a:avLst/>
          </a:prstGeom>
        </p:spPr>
      </p:pic>
      <p:sp>
        <p:nvSpPr>
          <p:cNvPr id="50" name="TextBox 49">
            <a:extLst>
              <a:ext uri="{FF2B5EF4-FFF2-40B4-BE49-F238E27FC236}">
                <a16:creationId xmlns:a16="http://schemas.microsoft.com/office/drawing/2014/main" id="{B97FD1F6-15FD-027B-B5A8-62C9F0619B32}"/>
              </a:ext>
            </a:extLst>
          </p:cNvPr>
          <p:cNvSpPr txBox="1"/>
          <p:nvPr/>
        </p:nvSpPr>
        <p:spPr>
          <a:xfrm>
            <a:off x="2588618" y="3546913"/>
            <a:ext cx="1266926" cy="646331"/>
          </a:xfrm>
          <a:prstGeom prst="rect">
            <a:avLst/>
          </a:prstGeom>
          <a:noFill/>
        </p:spPr>
        <p:txBody>
          <a:bodyPr wrap="square" rtlCol="0">
            <a:spAutoFit/>
          </a:bodyPr>
          <a:lstStyle/>
          <a:p>
            <a:pPr algn="ctr"/>
            <a:r>
              <a:rPr lang="en-BE" sz="1800" dirty="0"/>
              <a:t>Iterative Process</a:t>
            </a:r>
          </a:p>
        </p:txBody>
      </p:sp>
      <p:pic>
        <p:nvPicPr>
          <p:cNvPr id="54" name="Picture 53" descr="A close up of a logo&#10;&#10;Description automatically generated with low confidence">
            <a:extLst>
              <a:ext uri="{FF2B5EF4-FFF2-40B4-BE49-F238E27FC236}">
                <a16:creationId xmlns:a16="http://schemas.microsoft.com/office/drawing/2014/main" id="{95C6988D-5B37-16BF-4591-EDC3EE07FEE8}"/>
              </a:ext>
            </a:extLst>
          </p:cNvPr>
          <p:cNvPicPr>
            <a:picLocks noChangeAspect="1"/>
          </p:cNvPicPr>
          <p:nvPr/>
        </p:nvPicPr>
        <p:blipFill>
          <a:blip r:embed="rId11"/>
          <a:stretch>
            <a:fillRect/>
          </a:stretch>
        </p:blipFill>
        <p:spPr>
          <a:xfrm>
            <a:off x="414642" y="3567012"/>
            <a:ext cx="898852" cy="650234"/>
          </a:xfrm>
          <a:prstGeom prst="rect">
            <a:avLst/>
          </a:prstGeom>
        </p:spPr>
      </p:pic>
      <p:grpSp>
        <p:nvGrpSpPr>
          <p:cNvPr id="61" name="Group 60">
            <a:extLst>
              <a:ext uri="{FF2B5EF4-FFF2-40B4-BE49-F238E27FC236}">
                <a16:creationId xmlns:a16="http://schemas.microsoft.com/office/drawing/2014/main" id="{7EAF9C80-E155-9435-9F21-6E754E2E2B9B}"/>
              </a:ext>
            </a:extLst>
          </p:cNvPr>
          <p:cNvGrpSpPr/>
          <p:nvPr/>
        </p:nvGrpSpPr>
        <p:grpSpPr>
          <a:xfrm>
            <a:off x="6338603" y="2092762"/>
            <a:ext cx="4815426" cy="3424947"/>
            <a:chOff x="6338603" y="2092762"/>
            <a:chExt cx="4815426" cy="3424947"/>
          </a:xfrm>
        </p:grpSpPr>
        <p:pic>
          <p:nvPicPr>
            <p:cNvPr id="188" name="Google Shape;188;p8" descr="Why Software Project Fail"/>
            <p:cNvPicPr preferRelativeResize="0"/>
            <p:nvPr/>
          </p:nvPicPr>
          <p:blipFill rotWithShape="1">
            <a:blip r:embed="rId12">
              <a:alphaModFix/>
            </a:blip>
            <a:srcRect/>
            <a:stretch/>
          </p:blipFill>
          <p:spPr>
            <a:xfrm>
              <a:off x="8052735" y="2092762"/>
              <a:ext cx="3101294" cy="3424947"/>
            </a:xfrm>
            <a:prstGeom prst="rect">
              <a:avLst/>
            </a:prstGeom>
            <a:noFill/>
            <a:ln>
              <a:noFill/>
            </a:ln>
          </p:spPr>
        </p:pic>
        <p:grpSp>
          <p:nvGrpSpPr>
            <p:cNvPr id="60" name="Group 59">
              <a:extLst>
                <a:ext uri="{FF2B5EF4-FFF2-40B4-BE49-F238E27FC236}">
                  <a16:creationId xmlns:a16="http://schemas.microsoft.com/office/drawing/2014/main" id="{6FE9D91D-63E7-0C77-BAAB-52967BE43F19}"/>
                </a:ext>
              </a:extLst>
            </p:cNvPr>
            <p:cNvGrpSpPr/>
            <p:nvPr/>
          </p:nvGrpSpPr>
          <p:grpSpPr>
            <a:xfrm>
              <a:off x="6338603" y="3357097"/>
              <a:ext cx="1515612" cy="834842"/>
              <a:chOff x="6338603" y="3357097"/>
              <a:chExt cx="1515612" cy="834842"/>
            </a:xfrm>
          </p:grpSpPr>
          <p:cxnSp>
            <p:nvCxnSpPr>
              <p:cNvPr id="56" name="Straight Arrow Connector 55">
                <a:extLst>
                  <a:ext uri="{FF2B5EF4-FFF2-40B4-BE49-F238E27FC236}">
                    <a16:creationId xmlns:a16="http://schemas.microsoft.com/office/drawing/2014/main" id="{5E2393D6-1A7C-7FEE-D810-3F4A5DDC851A}"/>
                  </a:ext>
                </a:extLst>
              </p:cNvPr>
              <p:cNvCxnSpPr>
                <a:cxnSpLocks/>
              </p:cNvCxnSpPr>
              <p:nvPr/>
            </p:nvCxnSpPr>
            <p:spPr>
              <a:xfrm>
                <a:off x="6400800" y="3657916"/>
                <a:ext cx="145341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AA588D8-DD07-DD1E-5CE1-EEF8FC8DDFE9}"/>
                  </a:ext>
                </a:extLst>
              </p:cNvPr>
              <p:cNvSpPr txBox="1"/>
              <p:nvPr/>
            </p:nvSpPr>
            <p:spPr>
              <a:xfrm>
                <a:off x="6338603" y="3357097"/>
                <a:ext cx="1453415" cy="261610"/>
              </a:xfrm>
              <a:prstGeom prst="rect">
                <a:avLst/>
              </a:prstGeom>
              <a:noFill/>
            </p:spPr>
            <p:txBody>
              <a:bodyPr wrap="square" rtlCol="0">
                <a:spAutoFit/>
              </a:bodyPr>
              <a:lstStyle/>
              <a:p>
                <a:r>
                  <a:rPr lang="en-BE" sz="1100" dirty="0"/>
                  <a:t>Jumping Straight</a:t>
                </a:r>
              </a:p>
            </p:txBody>
          </p:sp>
          <p:pic>
            <p:nvPicPr>
              <p:cNvPr id="59" name="Picture 58">
                <a:extLst>
                  <a:ext uri="{FF2B5EF4-FFF2-40B4-BE49-F238E27FC236}">
                    <a16:creationId xmlns:a16="http://schemas.microsoft.com/office/drawing/2014/main" id="{BDD0D640-14EC-741B-2D24-BFAC2E64A7E4}"/>
                  </a:ext>
                </a:extLst>
              </p:cNvPr>
              <p:cNvPicPr>
                <a:picLocks noChangeAspect="1"/>
              </p:cNvPicPr>
              <p:nvPr/>
            </p:nvPicPr>
            <p:blipFill>
              <a:blip r:embed="rId9"/>
              <a:stretch>
                <a:fillRect/>
              </a:stretch>
            </p:blipFill>
            <p:spPr>
              <a:xfrm>
                <a:off x="6530999" y="3695033"/>
                <a:ext cx="952403" cy="496906"/>
              </a:xfrm>
              <a:prstGeom prst="rect">
                <a:avLst/>
              </a:prstGeom>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dissolv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dissolv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dissolv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dissolv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dissolve">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dissolve">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dissolv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dissolve">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dissolve">
                                      <p:cBhvr>
                                        <p:cTn id="5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8" name="Google Shape;198;p9"/>
          <p:cNvSpPr txBox="1">
            <a:spLocks noGrp="1"/>
          </p:cNvSpPr>
          <p:nvPr>
            <p:ph type="title"/>
          </p:nvPr>
        </p:nvSpPr>
        <p:spPr>
          <a:xfrm>
            <a:off x="542925" y="365126"/>
            <a:ext cx="11287125" cy="749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3400"/>
              <a:buFont typeface="Source Sans Pro"/>
              <a:buNone/>
            </a:pPr>
            <a:r>
              <a:rPr lang="en-GB" sz="3400" b="0" i="0" dirty="0">
                <a:solidFill>
                  <a:srgbClr val="1F1F1F"/>
                </a:solidFill>
                <a:latin typeface="Source Sans Pro"/>
                <a:ea typeface="Source Sans Pro"/>
                <a:cs typeface="Source Sans Pro"/>
                <a:sym typeface="Source Sans Pro"/>
              </a:rPr>
              <a:t>Software Requirements, Conceptual and Technical Designs</a:t>
            </a:r>
            <a:endParaRPr sz="3400" dirty="0"/>
          </a:p>
        </p:txBody>
      </p:sp>
      <p:grpSp>
        <p:nvGrpSpPr>
          <p:cNvPr id="4" name="Group 3">
            <a:extLst>
              <a:ext uri="{FF2B5EF4-FFF2-40B4-BE49-F238E27FC236}">
                <a16:creationId xmlns:a16="http://schemas.microsoft.com/office/drawing/2014/main" id="{53BCC9FD-ECF3-57D1-CE35-31E715884F52}"/>
              </a:ext>
            </a:extLst>
          </p:cNvPr>
          <p:cNvGrpSpPr/>
          <p:nvPr/>
        </p:nvGrpSpPr>
        <p:grpSpPr>
          <a:xfrm>
            <a:off x="84488" y="2747909"/>
            <a:ext cx="1800994" cy="1929457"/>
            <a:chOff x="84488" y="2747909"/>
            <a:chExt cx="1800994" cy="1929457"/>
          </a:xfrm>
        </p:grpSpPr>
        <p:pic>
          <p:nvPicPr>
            <p:cNvPr id="1026" name="Picture 2" descr="Requirements Icons &amp; Symbols">
              <a:extLst>
                <a:ext uri="{FF2B5EF4-FFF2-40B4-BE49-F238E27FC236}">
                  <a16:creationId xmlns:a16="http://schemas.microsoft.com/office/drawing/2014/main" id="{479D0510-57BB-14E2-C58E-170B18104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85" y="2747909"/>
              <a:ext cx="1625600" cy="1625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C274A3-5E46-D9EC-ADB6-03C9F57EABF4}"/>
                </a:ext>
              </a:extLst>
            </p:cNvPr>
            <p:cNvSpPr txBox="1"/>
            <p:nvPr/>
          </p:nvSpPr>
          <p:spPr>
            <a:xfrm>
              <a:off x="84488" y="4277256"/>
              <a:ext cx="1800994" cy="400110"/>
            </a:xfrm>
            <a:prstGeom prst="rect">
              <a:avLst/>
            </a:prstGeom>
            <a:noFill/>
          </p:spPr>
          <p:txBody>
            <a:bodyPr wrap="square">
              <a:spAutoFit/>
            </a:bodyPr>
            <a:lstStyle/>
            <a:p>
              <a:r>
                <a:rPr lang="en-GB" sz="2000" b="0" i="0" dirty="0">
                  <a:solidFill>
                    <a:srgbClr val="1F1F1F"/>
                  </a:solidFill>
                  <a:latin typeface="Source Sans Pro"/>
                  <a:ea typeface="Source Sans Pro"/>
                  <a:cs typeface="Source Sans Pro"/>
                  <a:sym typeface="Source Sans Pro"/>
                </a:rPr>
                <a:t>Requirements</a:t>
              </a:r>
              <a:endParaRPr lang="en-BE" sz="2000" dirty="0"/>
            </a:p>
          </p:txBody>
        </p:sp>
      </p:grpSp>
      <p:grpSp>
        <p:nvGrpSpPr>
          <p:cNvPr id="11" name="Group 10">
            <a:extLst>
              <a:ext uri="{FF2B5EF4-FFF2-40B4-BE49-F238E27FC236}">
                <a16:creationId xmlns:a16="http://schemas.microsoft.com/office/drawing/2014/main" id="{50FF4257-CAEE-C6E7-47C6-15396F0FE980}"/>
              </a:ext>
            </a:extLst>
          </p:cNvPr>
          <p:cNvGrpSpPr/>
          <p:nvPr/>
        </p:nvGrpSpPr>
        <p:grpSpPr>
          <a:xfrm>
            <a:off x="1973179" y="1625816"/>
            <a:ext cx="4907495" cy="4760888"/>
            <a:chOff x="1973179" y="1625816"/>
            <a:chExt cx="4907495" cy="4760888"/>
          </a:xfrm>
        </p:grpSpPr>
        <p:grpSp>
          <p:nvGrpSpPr>
            <p:cNvPr id="7" name="Group 6">
              <a:extLst>
                <a:ext uri="{FF2B5EF4-FFF2-40B4-BE49-F238E27FC236}">
                  <a16:creationId xmlns:a16="http://schemas.microsoft.com/office/drawing/2014/main" id="{B3DC6BEC-86C6-94D5-C0F9-55B2A8A43A3E}"/>
                </a:ext>
              </a:extLst>
            </p:cNvPr>
            <p:cNvGrpSpPr/>
            <p:nvPr/>
          </p:nvGrpSpPr>
          <p:grpSpPr>
            <a:xfrm>
              <a:off x="1973179" y="1625816"/>
              <a:ext cx="4742395" cy="3463444"/>
              <a:chOff x="1973179" y="2061233"/>
              <a:chExt cx="4742395" cy="3463444"/>
            </a:xfrm>
          </p:grpSpPr>
          <p:pic>
            <p:nvPicPr>
              <p:cNvPr id="195" name="Google Shape;195;p9" descr="hand drawn architectural sketch of a modern fantastic city with high  futuristic buildings and people in the streets Stock Vector Image &amp; Art -  Alamy"/>
              <p:cNvPicPr preferRelativeResize="0"/>
              <p:nvPr/>
            </p:nvPicPr>
            <p:blipFill rotWithShape="1">
              <a:blip r:embed="rId4">
                <a:alphaModFix/>
              </a:blip>
              <a:srcRect b="11422"/>
              <a:stretch/>
            </p:blipFill>
            <p:spPr>
              <a:xfrm>
                <a:off x="2820908" y="2061233"/>
                <a:ext cx="3894666" cy="3463444"/>
              </a:xfrm>
              <a:prstGeom prst="rect">
                <a:avLst/>
              </a:prstGeom>
              <a:noFill/>
              <a:ln>
                <a:noFill/>
              </a:ln>
            </p:spPr>
          </p:pic>
          <p:sp>
            <p:nvSpPr>
              <p:cNvPr id="5" name="Right Arrow 4">
                <a:extLst>
                  <a:ext uri="{FF2B5EF4-FFF2-40B4-BE49-F238E27FC236}">
                    <a16:creationId xmlns:a16="http://schemas.microsoft.com/office/drawing/2014/main" id="{58892980-872C-5CAD-CC6D-07B31E7D6000}"/>
                  </a:ext>
                </a:extLst>
              </p:cNvPr>
              <p:cNvSpPr/>
              <p:nvPr/>
            </p:nvSpPr>
            <p:spPr>
              <a:xfrm>
                <a:off x="1973179" y="3359217"/>
                <a:ext cx="645604" cy="30800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9" name="Google Shape;197;p9">
              <a:extLst>
                <a:ext uri="{FF2B5EF4-FFF2-40B4-BE49-F238E27FC236}">
                  <a16:creationId xmlns:a16="http://schemas.microsoft.com/office/drawing/2014/main" id="{EF9A0EB3-767A-D584-9589-37BFE88DD187}"/>
                </a:ext>
              </a:extLst>
            </p:cNvPr>
            <p:cNvSpPr/>
            <p:nvPr/>
          </p:nvSpPr>
          <p:spPr>
            <a:xfrm>
              <a:off x="2655807" y="5091882"/>
              <a:ext cx="4224867" cy="1294822"/>
            </a:xfrm>
            <a:prstGeom prst="roundRect">
              <a:avLst>
                <a:gd name="adj" fmla="val 16667"/>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dirty="0">
                  <a:solidFill>
                    <a:schemeClr val="dk1"/>
                  </a:solidFill>
                  <a:latin typeface="Calibri"/>
                  <a:ea typeface="Calibri"/>
                  <a:cs typeface="Calibri"/>
                  <a:sym typeface="Calibri"/>
                </a:rPr>
                <a:t>Conceptual Design</a:t>
              </a:r>
              <a:endParaRPr dirty="0"/>
            </a:p>
          </p:txBody>
        </p:sp>
      </p:grpSp>
      <p:grpSp>
        <p:nvGrpSpPr>
          <p:cNvPr id="12" name="Group 11">
            <a:extLst>
              <a:ext uri="{FF2B5EF4-FFF2-40B4-BE49-F238E27FC236}">
                <a16:creationId xmlns:a16="http://schemas.microsoft.com/office/drawing/2014/main" id="{11124546-F190-CF8E-BA67-8F91DD140E38}"/>
              </a:ext>
            </a:extLst>
          </p:cNvPr>
          <p:cNvGrpSpPr/>
          <p:nvPr/>
        </p:nvGrpSpPr>
        <p:grpSpPr>
          <a:xfrm>
            <a:off x="6951763" y="1492529"/>
            <a:ext cx="4852556" cy="4891553"/>
            <a:chOff x="6951763" y="1492529"/>
            <a:chExt cx="4852556" cy="4891553"/>
          </a:xfrm>
        </p:grpSpPr>
        <p:grpSp>
          <p:nvGrpSpPr>
            <p:cNvPr id="8" name="Group 7">
              <a:extLst>
                <a:ext uri="{FF2B5EF4-FFF2-40B4-BE49-F238E27FC236}">
                  <a16:creationId xmlns:a16="http://schemas.microsoft.com/office/drawing/2014/main" id="{D27D5DB0-0479-6B4A-7B6E-E68FB59A1659}"/>
                </a:ext>
              </a:extLst>
            </p:cNvPr>
            <p:cNvGrpSpPr/>
            <p:nvPr/>
          </p:nvGrpSpPr>
          <p:grpSpPr>
            <a:xfrm>
              <a:off x="6951763" y="1492529"/>
              <a:ext cx="4838658" cy="3740043"/>
              <a:chOff x="6965661" y="1690688"/>
              <a:chExt cx="4838658" cy="3740043"/>
            </a:xfrm>
          </p:grpSpPr>
          <p:pic>
            <p:nvPicPr>
              <p:cNvPr id="194" name="Google Shape;194;p9"/>
              <p:cNvPicPr preferRelativeResize="0"/>
              <p:nvPr/>
            </p:nvPicPr>
            <p:blipFill rotWithShape="1">
              <a:blip r:embed="rId5">
                <a:alphaModFix/>
              </a:blip>
              <a:srcRect/>
              <a:stretch/>
            </p:blipFill>
            <p:spPr>
              <a:xfrm>
                <a:off x="7334448" y="1690688"/>
                <a:ext cx="4469871" cy="3740043"/>
              </a:xfrm>
              <a:prstGeom prst="rect">
                <a:avLst/>
              </a:prstGeom>
              <a:noFill/>
              <a:ln>
                <a:noFill/>
              </a:ln>
            </p:spPr>
          </p:pic>
          <p:sp>
            <p:nvSpPr>
              <p:cNvPr id="6" name="Right Arrow 5">
                <a:extLst>
                  <a:ext uri="{FF2B5EF4-FFF2-40B4-BE49-F238E27FC236}">
                    <a16:creationId xmlns:a16="http://schemas.microsoft.com/office/drawing/2014/main" id="{4F4CC21D-3D44-D169-272F-78AA9F954120}"/>
                  </a:ext>
                </a:extLst>
              </p:cNvPr>
              <p:cNvSpPr/>
              <p:nvPr/>
            </p:nvSpPr>
            <p:spPr>
              <a:xfrm>
                <a:off x="6965661" y="3359217"/>
                <a:ext cx="645604" cy="30800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0" name="Google Shape;196;p9">
              <a:extLst>
                <a:ext uri="{FF2B5EF4-FFF2-40B4-BE49-F238E27FC236}">
                  <a16:creationId xmlns:a16="http://schemas.microsoft.com/office/drawing/2014/main" id="{14A82445-8259-02A8-290F-375E2F63C66B}"/>
                </a:ext>
              </a:extLst>
            </p:cNvPr>
            <p:cNvSpPr/>
            <p:nvPr/>
          </p:nvSpPr>
          <p:spPr>
            <a:xfrm>
              <a:off x="7579452" y="5089260"/>
              <a:ext cx="4224867" cy="1294822"/>
            </a:xfrm>
            <a:prstGeom prst="roundRect">
              <a:avLst>
                <a:gd name="adj" fmla="val 16667"/>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a:solidFill>
                    <a:schemeClr val="dk1"/>
                  </a:solidFill>
                  <a:latin typeface="Calibri"/>
                  <a:ea typeface="Calibri"/>
                  <a:cs typeface="Calibri"/>
                  <a:sym typeface="Calibri"/>
                </a:rPr>
                <a:t>Technical Design</a:t>
              </a:r>
              <a:endParaRPr/>
            </a:p>
          </p:txBody>
        </p:sp>
      </p:grpSp>
      <p:sp>
        <p:nvSpPr>
          <p:cNvPr id="13" name="TextBox 12">
            <a:extLst>
              <a:ext uri="{FF2B5EF4-FFF2-40B4-BE49-F238E27FC236}">
                <a16:creationId xmlns:a16="http://schemas.microsoft.com/office/drawing/2014/main" id="{82E590B8-3E72-1D5F-EA8E-C57606EEFA74}"/>
              </a:ext>
            </a:extLst>
          </p:cNvPr>
          <p:cNvSpPr txBox="1"/>
          <p:nvPr/>
        </p:nvSpPr>
        <p:spPr>
          <a:xfrm>
            <a:off x="4164495" y="1216232"/>
            <a:ext cx="1590261" cy="307777"/>
          </a:xfrm>
          <a:prstGeom prst="rect">
            <a:avLst/>
          </a:prstGeom>
          <a:noFill/>
          <a:ln w="38100">
            <a:solidFill>
              <a:srgbClr val="145113"/>
            </a:solidFill>
          </a:ln>
        </p:spPr>
        <p:txBody>
          <a:bodyPr wrap="square" rtlCol="0">
            <a:spAutoFit/>
          </a:bodyPr>
          <a:lstStyle/>
          <a:p>
            <a:pPr algn="ctr"/>
            <a:r>
              <a:rPr lang="en-BE" dirty="0"/>
              <a:t>Problem Space</a:t>
            </a:r>
          </a:p>
        </p:txBody>
      </p:sp>
      <p:sp>
        <p:nvSpPr>
          <p:cNvPr id="14" name="TextBox 13">
            <a:extLst>
              <a:ext uri="{FF2B5EF4-FFF2-40B4-BE49-F238E27FC236}">
                <a16:creationId xmlns:a16="http://schemas.microsoft.com/office/drawing/2014/main" id="{4F5512D8-00E6-1367-F163-3ABE6DB16625}"/>
              </a:ext>
            </a:extLst>
          </p:cNvPr>
          <p:cNvSpPr txBox="1"/>
          <p:nvPr/>
        </p:nvSpPr>
        <p:spPr>
          <a:xfrm>
            <a:off x="8896754" y="1216232"/>
            <a:ext cx="1590261" cy="307777"/>
          </a:xfrm>
          <a:prstGeom prst="rect">
            <a:avLst/>
          </a:prstGeom>
          <a:noFill/>
          <a:ln w="38100">
            <a:solidFill>
              <a:srgbClr val="145113"/>
            </a:solidFill>
          </a:ln>
        </p:spPr>
        <p:txBody>
          <a:bodyPr wrap="square" rtlCol="0">
            <a:spAutoFit/>
          </a:bodyPr>
          <a:lstStyle/>
          <a:p>
            <a:pPr algn="ctr"/>
            <a:r>
              <a:rPr lang="en-BE" dirty="0"/>
              <a:t>Solution Space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0"/>
          <p:cNvSpPr/>
          <p:nvPr/>
        </p:nvSpPr>
        <p:spPr>
          <a:xfrm>
            <a:off x="770976" y="4128335"/>
            <a:ext cx="4224867" cy="1294822"/>
          </a:xfrm>
          <a:prstGeom prst="roundRect">
            <a:avLst>
              <a:gd name="adj" fmla="val 16667"/>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dirty="0">
                <a:solidFill>
                  <a:schemeClr val="dk1"/>
                </a:solidFill>
                <a:latin typeface="Calibri"/>
                <a:ea typeface="Calibri"/>
                <a:cs typeface="Calibri"/>
                <a:sym typeface="Calibri"/>
              </a:rPr>
              <a:t>Conceptual Design</a:t>
            </a:r>
            <a:endParaRPr dirty="0"/>
          </a:p>
        </p:txBody>
      </p:sp>
      <p:pic>
        <p:nvPicPr>
          <p:cNvPr id="205" name="Google Shape;205;p10" descr="Graphical user interface&#10;&#10;Description automatically generated with medium confidence"/>
          <p:cNvPicPr preferRelativeResize="0"/>
          <p:nvPr/>
        </p:nvPicPr>
        <p:blipFill rotWithShape="1">
          <a:blip r:embed="rId3">
            <a:alphaModFix/>
          </a:blip>
          <a:srcRect/>
          <a:stretch/>
        </p:blipFill>
        <p:spPr>
          <a:xfrm>
            <a:off x="701899" y="1646483"/>
            <a:ext cx="4530276" cy="2227594"/>
          </a:xfrm>
          <a:prstGeom prst="rect">
            <a:avLst/>
          </a:prstGeom>
          <a:noFill/>
          <a:ln>
            <a:noFill/>
          </a:ln>
        </p:spPr>
      </p:pic>
      <p:sp>
        <p:nvSpPr>
          <p:cNvPr id="206" name="Google Shape;206;p10"/>
          <p:cNvSpPr txBox="1">
            <a:spLocks noGrp="1"/>
          </p:cNvSpPr>
          <p:nvPr>
            <p:ph type="title"/>
          </p:nvPr>
        </p:nvSpPr>
        <p:spPr>
          <a:xfrm>
            <a:off x="542925" y="222246"/>
            <a:ext cx="11287125" cy="749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3400"/>
              <a:buFont typeface="Source Sans Pro"/>
              <a:buNone/>
            </a:pPr>
            <a:r>
              <a:rPr lang="en-GB" sz="3400" b="0" i="0">
                <a:solidFill>
                  <a:srgbClr val="1F1F1F"/>
                </a:solidFill>
                <a:latin typeface="Source Sans Pro"/>
                <a:ea typeface="Source Sans Pro"/>
                <a:cs typeface="Source Sans Pro"/>
                <a:sym typeface="Source Sans Pro"/>
              </a:rPr>
              <a:t>Software Requirements, Conceptual and Technical Designs</a:t>
            </a:r>
            <a:endParaRPr sz="3400"/>
          </a:p>
        </p:txBody>
      </p:sp>
      <p:grpSp>
        <p:nvGrpSpPr>
          <p:cNvPr id="12" name="Google Shape;271;p16">
            <a:extLst>
              <a:ext uri="{FF2B5EF4-FFF2-40B4-BE49-F238E27FC236}">
                <a16:creationId xmlns:a16="http://schemas.microsoft.com/office/drawing/2014/main" id="{888D3BA4-2F7C-4C0E-907E-14EE067B9BE7}"/>
              </a:ext>
            </a:extLst>
          </p:cNvPr>
          <p:cNvGrpSpPr/>
          <p:nvPr/>
        </p:nvGrpSpPr>
        <p:grpSpPr>
          <a:xfrm>
            <a:off x="8174534" y="2673748"/>
            <a:ext cx="3414713" cy="1200329"/>
            <a:chOff x="2057400" y="4959346"/>
            <a:chExt cx="3414713" cy="1200329"/>
          </a:xfrm>
        </p:grpSpPr>
        <p:cxnSp>
          <p:nvCxnSpPr>
            <p:cNvPr id="13" name="Google Shape;272;p16">
              <a:extLst>
                <a:ext uri="{FF2B5EF4-FFF2-40B4-BE49-F238E27FC236}">
                  <a16:creationId xmlns:a16="http://schemas.microsoft.com/office/drawing/2014/main" id="{2E6107D6-6276-D515-801C-1AF1AE3ED58E}"/>
                </a:ext>
              </a:extLst>
            </p:cNvPr>
            <p:cNvCxnSpPr/>
            <p:nvPr/>
          </p:nvCxnSpPr>
          <p:spPr>
            <a:xfrm>
              <a:off x="2057400" y="5476873"/>
              <a:ext cx="1414463" cy="0"/>
            </a:xfrm>
            <a:prstGeom prst="straightConnector1">
              <a:avLst/>
            </a:prstGeom>
            <a:noFill/>
            <a:ln w="76200" cap="flat" cmpd="sng">
              <a:solidFill>
                <a:schemeClr val="dk1"/>
              </a:solidFill>
              <a:prstDash val="solid"/>
              <a:miter lim="800000"/>
              <a:headEnd type="none" w="sm" len="sm"/>
              <a:tailEnd type="triangle" w="med" len="med"/>
            </a:ln>
          </p:spPr>
        </p:cxnSp>
        <p:sp>
          <p:nvSpPr>
            <p:cNvPr id="14" name="Google Shape;273;p16">
              <a:extLst>
                <a:ext uri="{FF2B5EF4-FFF2-40B4-BE49-F238E27FC236}">
                  <a16:creationId xmlns:a16="http://schemas.microsoft.com/office/drawing/2014/main" id="{C5326FBA-4272-0F79-3888-BE6B0C9B8C52}"/>
                </a:ext>
              </a:extLst>
            </p:cNvPr>
            <p:cNvSpPr txBox="1"/>
            <p:nvPr/>
          </p:nvSpPr>
          <p:spPr>
            <a:xfrm>
              <a:off x="2084289" y="5010803"/>
              <a:ext cx="1086446" cy="10002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Design</a:t>
              </a:r>
              <a:endParaRPr dirty="0"/>
            </a:p>
            <a:p>
              <a:pPr marL="0" marR="0" lvl="0" indent="0" algn="ctr" rtl="0">
                <a:spcBef>
                  <a:spcPts val="0"/>
                </a:spcBef>
                <a:spcAft>
                  <a:spcPts val="0"/>
                </a:spcAft>
                <a:buNone/>
              </a:pPr>
              <a:r>
                <a:rPr lang="en-GB" sz="1100" dirty="0">
                  <a:solidFill>
                    <a:schemeClr val="dk1"/>
                  </a:solidFill>
                  <a:latin typeface="Calibri"/>
                  <a:ea typeface="Calibri"/>
                  <a:cs typeface="Calibri"/>
                  <a:sym typeface="Calibri"/>
                </a:rPr>
                <a:t>    </a:t>
              </a:r>
              <a:endParaRPr dirty="0"/>
            </a:p>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Goal</a:t>
              </a:r>
              <a:endParaRPr dirty="0"/>
            </a:p>
          </p:txBody>
        </p:sp>
        <p:sp>
          <p:nvSpPr>
            <p:cNvPr id="15" name="Google Shape;274;p16">
              <a:extLst>
                <a:ext uri="{FF2B5EF4-FFF2-40B4-BE49-F238E27FC236}">
                  <a16:creationId xmlns:a16="http://schemas.microsoft.com/office/drawing/2014/main" id="{4D46FB26-2253-D415-F4BB-34109DF70388}"/>
                </a:ext>
              </a:extLst>
            </p:cNvPr>
            <p:cNvSpPr txBox="1"/>
            <p:nvPr/>
          </p:nvSpPr>
          <p:spPr>
            <a:xfrm>
              <a:off x="3614738" y="4959346"/>
              <a:ext cx="1857375" cy="1200329"/>
            </a:xfrm>
            <a:prstGeom prst="rect">
              <a:avLst/>
            </a:prstGeom>
            <a:noFill/>
            <a:ln w="3810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Classes </a:t>
              </a:r>
              <a:endParaRPr dirty="0"/>
            </a:p>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Functions </a:t>
              </a:r>
              <a:endParaRPr dirty="0"/>
            </a:p>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Components</a:t>
              </a:r>
              <a:endParaRPr dirty="0"/>
            </a:p>
          </p:txBody>
        </p:sp>
      </p:grpSp>
      <p:grpSp>
        <p:nvGrpSpPr>
          <p:cNvPr id="3" name="Google Shape;262;p16">
            <a:extLst>
              <a:ext uri="{FF2B5EF4-FFF2-40B4-BE49-F238E27FC236}">
                <a16:creationId xmlns:a16="http://schemas.microsoft.com/office/drawing/2014/main" id="{73C06102-B865-75A1-2FB9-CD1476AFF319}"/>
              </a:ext>
            </a:extLst>
          </p:cNvPr>
          <p:cNvGrpSpPr/>
          <p:nvPr/>
        </p:nvGrpSpPr>
        <p:grpSpPr>
          <a:xfrm>
            <a:off x="6096000" y="2424535"/>
            <a:ext cx="1885949" cy="2008930"/>
            <a:chOff x="542924" y="4786313"/>
            <a:chExt cx="1885949" cy="2008930"/>
          </a:xfrm>
        </p:grpSpPr>
        <p:sp>
          <p:nvSpPr>
            <p:cNvPr id="4" name="Google Shape;263;p16">
              <a:extLst>
                <a:ext uri="{FF2B5EF4-FFF2-40B4-BE49-F238E27FC236}">
                  <a16:creationId xmlns:a16="http://schemas.microsoft.com/office/drawing/2014/main" id="{DDEEF9A5-6F0A-402B-889B-AC11A26B6BC1}"/>
                </a:ext>
              </a:extLst>
            </p:cNvPr>
            <p:cNvSpPr/>
            <p:nvPr/>
          </p:nvSpPr>
          <p:spPr>
            <a:xfrm>
              <a:off x="657225" y="4786313"/>
              <a:ext cx="1657350" cy="157162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264;p16">
              <a:extLst>
                <a:ext uri="{FF2B5EF4-FFF2-40B4-BE49-F238E27FC236}">
                  <a16:creationId xmlns:a16="http://schemas.microsoft.com/office/drawing/2014/main" id="{D1AAB0FD-A305-03B4-159F-91F0A24FBD9E}"/>
                </a:ext>
              </a:extLst>
            </p:cNvPr>
            <p:cNvSpPr/>
            <p:nvPr/>
          </p:nvSpPr>
          <p:spPr>
            <a:xfrm>
              <a:off x="908942" y="5784851"/>
              <a:ext cx="1153915" cy="469106"/>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265;p16">
              <a:extLst>
                <a:ext uri="{FF2B5EF4-FFF2-40B4-BE49-F238E27FC236}">
                  <a16:creationId xmlns:a16="http://schemas.microsoft.com/office/drawing/2014/main" id="{65F2DCB2-F595-CFE0-ED39-B628DE0DB402}"/>
                </a:ext>
              </a:extLst>
            </p:cNvPr>
            <p:cNvSpPr/>
            <p:nvPr/>
          </p:nvSpPr>
          <p:spPr>
            <a:xfrm>
              <a:off x="838200" y="4978400"/>
              <a:ext cx="481014" cy="53657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266;p16">
              <a:extLst>
                <a:ext uri="{FF2B5EF4-FFF2-40B4-BE49-F238E27FC236}">
                  <a16:creationId xmlns:a16="http://schemas.microsoft.com/office/drawing/2014/main" id="{3CE3EB01-AC02-6C47-74D6-8DE372DF4550}"/>
                </a:ext>
              </a:extLst>
            </p:cNvPr>
            <p:cNvSpPr/>
            <p:nvPr/>
          </p:nvSpPr>
          <p:spPr>
            <a:xfrm>
              <a:off x="1583930" y="4921250"/>
              <a:ext cx="587770" cy="59372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 name="Google Shape;267;p16">
              <a:extLst>
                <a:ext uri="{FF2B5EF4-FFF2-40B4-BE49-F238E27FC236}">
                  <a16:creationId xmlns:a16="http://schemas.microsoft.com/office/drawing/2014/main" id="{F5A33EB5-B857-9005-72E7-0AE10363AEAD}"/>
                </a:ext>
              </a:extLst>
            </p:cNvPr>
            <p:cNvCxnSpPr>
              <a:stCxn id="6" idx="3"/>
            </p:cNvCxnSpPr>
            <p:nvPr/>
          </p:nvCxnSpPr>
          <p:spPr>
            <a:xfrm>
              <a:off x="1319214" y="5246688"/>
              <a:ext cx="264600" cy="0"/>
            </a:xfrm>
            <a:prstGeom prst="straightConnector1">
              <a:avLst/>
            </a:prstGeom>
            <a:noFill/>
            <a:ln w="28575" cap="flat" cmpd="sng">
              <a:solidFill>
                <a:schemeClr val="accent2"/>
              </a:solidFill>
              <a:prstDash val="solid"/>
              <a:miter lim="800000"/>
              <a:headEnd type="none" w="sm" len="sm"/>
              <a:tailEnd type="none" w="sm" len="sm"/>
            </a:ln>
          </p:spPr>
        </p:cxnSp>
        <p:cxnSp>
          <p:nvCxnSpPr>
            <p:cNvPr id="9" name="Google Shape;268;p16">
              <a:extLst>
                <a:ext uri="{FF2B5EF4-FFF2-40B4-BE49-F238E27FC236}">
                  <a16:creationId xmlns:a16="http://schemas.microsoft.com/office/drawing/2014/main" id="{9CAAD2FE-97F5-0D40-BBC1-0A71B2EA3462}"/>
                </a:ext>
              </a:extLst>
            </p:cNvPr>
            <p:cNvCxnSpPr>
              <a:stCxn id="6" idx="2"/>
            </p:cNvCxnSpPr>
            <p:nvPr/>
          </p:nvCxnSpPr>
          <p:spPr>
            <a:xfrm>
              <a:off x="1078707" y="5514975"/>
              <a:ext cx="0" cy="270000"/>
            </a:xfrm>
            <a:prstGeom prst="straightConnector1">
              <a:avLst/>
            </a:prstGeom>
            <a:noFill/>
            <a:ln w="28575" cap="flat" cmpd="sng">
              <a:solidFill>
                <a:schemeClr val="accent2"/>
              </a:solidFill>
              <a:prstDash val="solid"/>
              <a:miter lim="800000"/>
              <a:headEnd type="none" w="sm" len="sm"/>
              <a:tailEnd type="none" w="sm" len="sm"/>
            </a:ln>
          </p:spPr>
        </p:cxnSp>
        <p:cxnSp>
          <p:nvCxnSpPr>
            <p:cNvPr id="10" name="Google Shape;269;p16">
              <a:extLst>
                <a:ext uri="{FF2B5EF4-FFF2-40B4-BE49-F238E27FC236}">
                  <a16:creationId xmlns:a16="http://schemas.microsoft.com/office/drawing/2014/main" id="{434F7625-A56F-F04E-851C-16202EBC8E46}"/>
                </a:ext>
              </a:extLst>
            </p:cNvPr>
            <p:cNvCxnSpPr/>
            <p:nvPr/>
          </p:nvCxnSpPr>
          <p:spPr>
            <a:xfrm>
              <a:off x="1877815" y="5514975"/>
              <a:ext cx="0" cy="269876"/>
            </a:xfrm>
            <a:prstGeom prst="straightConnector1">
              <a:avLst/>
            </a:prstGeom>
            <a:noFill/>
            <a:ln w="28575" cap="flat" cmpd="sng">
              <a:solidFill>
                <a:schemeClr val="accent2"/>
              </a:solidFill>
              <a:prstDash val="solid"/>
              <a:miter lim="800000"/>
              <a:headEnd type="none" w="sm" len="sm"/>
              <a:tailEnd type="none" w="sm" len="sm"/>
            </a:ln>
          </p:spPr>
        </p:cxnSp>
        <p:sp>
          <p:nvSpPr>
            <p:cNvPr id="11" name="Google Shape;270;p16">
              <a:extLst>
                <a:ext uri="{FF2B5EF4-FFF2-40B4-BE49-F238E27FC236}">
                  <a16:creationId xmlns:a16="http://schemas.microsoft.com/office/drawing/2014/main" id="{F346B2CC-6122-5145-085A-580D2D25D42F}"/>
                </a:ext>
              </a:extLst>
            </p:cNvPr>
            <p:cNvSpPr txBox="1"/>
            <p:nvPr/>
          </p:nvSpPr>
          <p:spPr>
            <a:xfrm>
              <a:off x="542924" y="6333578"/>
              <a:ext cx="188594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dirty="0">
                  <a:solidFill>
                    <a:schemeClr val="dk1"/>
                  </a:solidFill>
                  <a:latin typeface="Calibri"/>
                  <a:ea typeface="Calibri"/>
                  <a:cs typeface="Calibri"/>
                  <a:sym typeface="Calibri"/>
                </a:rPr>
                <a:t>Components</a:t>
              </a:r>
              <a:endParaRPr dirty="0"/>
            </a:p>
          </p:txBody>
        </p:sp>
      </p:grpSp>
      <p:grpSp>
        <p:nvGrpSpPr>
          <p:cNvPr id="26" name="Group 25">
            <a:extLst>
              <a:ext uri="{FF2B5EF4-FFF2-40B4-BE49-F238E27FC236}">
                <a16:creationId xmlns:a16="http://schemas.microsoft.com/office/drawing/2014/main" id="{B3E43217-965D-47E4-D6C3-E40CC98EF179}"/>
              </a:ext>
            </a:extLst>
          </p:cNvPr>
          <p:cNvGrpSpPr/>
          <p:nvPr/>
        </p:nvGrpSpPr>
        <p:grpSpPr>
          <a:xfrm>
            <a:off x="6434057" y="2708929"/>
            <a:ext cx="1260358" cy="1113820"/>
            <a:chOff x="6434057" y="2708929"/>
            <a:chExt cx="1260358" cy="1113820"/>
          </a:xfrm>
        </p:grpSpPr>
        <p:pic>
          <p:nvPicPr>
            <p:cNvPr id="17" name="Google Shape;205;p10" descr="Graphical user interface&#10;&#10;Description automatically generated with medium confidence">
              <a:extLst>
                <a:ext uri="{FF2B5EF4-FFF2-40B4-BE49-F238E27FC236}">
                  <a16:creationId xmlns:a16="http://schemas.microsoft.com/office/drawing/2014/main" id="{9802FA4A-347B-56B1-33F9-2EDC6C861F9C}"/>
                </a:ext>
              </a:extLst>
            </p:cNvPr>
            <p:cNvPicPr preferRelativeResize="0"/>
            <p:nvPr/>
          </p:nvPicPr>
          <p:blipFill rotWithShape="1">
            <a:blip r:embed="rId3">
              <a:alphaModFix/>
            </a:blip>
            <a:srcRect l="8449" t="48559" r="59279" b="30718"/>
            <a:stretch/>
          </p:blipFill>
          <p:spPr>
            <a:xfrm>
              <a:off x="6712685" y="3552873"/>
              <a:ext cx="640265" cy="269876"/>
            </a:xfrm>
            <a:prstGeom prst="rect">
              <a:avLst/>
            </a:prstGeom>
            <a:noFill/>
            <a:ln>
              <a:noFill/>
            </a:ln>
          </p:spPr>
        </p:pic>
        <p:pic>
          <p:nvPicPr>
            <p:cNvPr id="19" name="Picture 18">
              <a:extLst>
                <a:ext uri="{FF2B5EF4-FFF2-40B4-BE49-F238E27FC236}">
                  <a16:creationId xmlns:a16="http://schemas.microsoft.com/office/drawing/2014/main" id="{653FCF4F-708D-79F8-A287-630305C1CE60}"/>
                </a:ext>
              </a:extLst>
            </p:cNvPr>
            <p:cNvPicPr>
              <a:picLocks noChangeAspect="1"/>
            </p:cNvPicPr>
            <p:nvPr/>
          </p:nvPicPr>
          <p:blipFill>
            <a:blip r:embed="rId4"/>
            <a:stretch>
              <a:fillRect/>
            </a:stretch>
          </p:blipFill>
          <p:spPr>
            <a:xfrm>
              <a:off x="7172440" y="2742552"/>
              <a:ext cx="521975" cy="142357"/>
            </a:xfrm>
            <a:prstGeom prst="rect">
              <a:avLst/>
            </a:prstGeom>
          </p:spPr>
        </p:pic>
        <p:pic>
          <p:nvPicPr>
            <p:cNvPr id="21" name="Picture 20" descr="Graphical user interface&#10;&#10;Description automatically generated">
              <a:extLst>
                <a:ext uri="{FF2B5EF4-FFF2-40B4-BE49-F238E27FC236}">
                  <a16:creationId xmlns:a16="http://schemas.microsoft.com/office/drawing/2014/main" id="{C9760A1C-0EE0-4259-8041-B07C5EDDBFAE}"/>
                </a:ext>
              </a:extLst>
            </p:cNvPr>
            <p:cNvPicPr>
              <a:picLocks noChangeAspect="1"/>
            </p:cNvPicPr>
            <p:nvPr/>
          </p:nvPicPr>
          <p:blipFill>
            <a:blip r:embed="rId5"/>
            <a:stretch>
              <a:fillRect/>
            </a:stretch>
          </p:blipFill>
          <p:spPr>
            <a:xfrm>
              <a:off x="6434057" y="2708929"/>
              <a:ext cx="367058" cy="350374"/>
            </a:xfrm>
            <a:prstGeom prst="rect">
              <a:avLst/>
            </a:prstGeom>
          </p:spPr>
        </p:pic>
      </p:grpSp>
      <p:sp>
        <p:nvSpPr>
          <p:cNvPr id="24" name="TextBox 23">
            <a:extLst>
              <a:ext uri="{FF2B5EF4-FFF2-40B4-BE49-F238E27FC236}">
                <a16:creationId xmlns:a16="http://schemas.microsoft.com/office/drawing/2014/main" id="{0E3FD17B-793D-99ED-9CCA-AF1A99736637}"/>
              </a:ext>
            </a:extLst>
          </p:cNvPr>
          <p:cNvSpPr txBox="1"/>
          <p:nvPr/>
        </p:nvSpPr>
        <p:spPr>
          <a:xfrm>
            <a:off x="1281947" y="1392225"/>
            <a:ext cx="3713896" cy="400110"/>
          </a:xfrm>
          <a:prstGeom prst="rect">
            <a:avLst/>
          </a:prstGeom>
          <a:noFill/>
        </p:spPr>
        <p:txBody>
          <a:bodyPr wrap="square">
            <a:spAutoFit/>
          </a:bodyPr>
          <a:lstStyle/>
          <a:p>
            <a:r>
              <a:rPr lang="en-GB" sz="2000" dirty="0">
                <a:solidFill>
                  <a:srgbClr val="1F1F1F"/>
                </a:solidFill>
                <a:latin typeface="Source Sans Pro"/>
                <a:ea typeface="Source Sans Pro"/>
                <a:cs typeface="Source Sans Pro"/>
                <a:sym typeface="Source Sans Pro"/>
              </a:rPr>
              <a:t>U</a:t>
            </a:r>
            <a:r>
              <a:rPr lang="en-GB" sz="2000" b="0" i="0" dirty="0">
                <a:solidFill>
                  <a:srgbClr val="1F1F1F"/>
                </a:solidFill>
                <a:latin typeface="Source Sans Pro"/>
                <a:ea typeface="Source Sans Pro"/>
                <a:cs typeface="Source Sans Pro"/>
                <a:sym typeface="Source Sans Pro"/>
              </a:rPr>
              <a:t>niversity </a:t>
            </a:r>
            <a:r>
              <a:rPr lang="en-GB" sz="2000" dirty="0">
                <a:solidFill>
                  <a:srgbClr val="1F1F1F"/>
                </a:solidFill>
                <a:latin typeface="Source Sans Pro"/>
                <a:ea typeface="Source Sans Pro"/>
                <a:cs typeface="Source Sans Pro"/>
                <a:sym typeface="Source Sans Pro"/>
              </a:rPr>
              <a:t>c</a:t>
            </a:r>
            <a:r>
              <a:rPr lang="en-GB" sz="2000" b="0" i="0" dirty="0">
                <a:solidFill>
                  <a:srgbClr val="1F1F1F"/>
                </a:solidFill>
                <a:latin typeface="Source Sans Pro"/>
                <a:ea typeface="Source Sans Pro"/>
                <a:cs typeface="Source Sans Pro"/>
                <a:sym typeface="Source Sans Pro"/>
              </a:rPr>
              <a:t>ourse search website</a:t>
            </a:r>
            <a:endParaRPr lang="en-BE"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10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Class Responsibility Collaborator (CRC)</a:t>
            </a:r>
            <a:endParaRPr dirty="0"/>
          </a:p>
        </p:txBody>
      </p:sp>
      <p:pic>
        <p:nvPicPr>
          <p:cNvPr id="217" name="Google Shape;217;p11" descr="Table&#10;&#10;Description automatically generated with medium confidence"/>
          <p:cNvPicPr preferRelativeResize="0"/>
          <p:nvPr/>
        </p:nvPicPr>
        <p:blipFill rotWithShape="1">
          <a:blip r:embed="rId3">
            <a:alphaModFix/>
          </a:blip>
          <a:srcRect/>
          <a:stretch/>
        </p:blipFill>
        <p:spPr>
          <a:xfrm>
            <a:off x="5481478" y="2371709"/>
            <a:ext cx="4702235" cy="2860675"/>
          </a:xfrm>
          <a:prstGeom prst="rect">
            <a:avLst/>
          </a:prstGeom>
          <a:noFill/>
          <a:ln>
            <a:noFill/>
          </a:ln>
        </p:spPr>
      </p:pic>
      <p:pic>
        <p:nvPicPr>
          <p:cNvPr id="9218" name="Picture 2" descr="campo modello Socialismo famous speakers in history Scarpata certamente dito">
            <a:extLst>
              <a:ext uri="{FF2B5EF4-FFF2-40B4-BE49-F238E27FC236}">
                <a16:creationId xmlns:a16="http://schemas.microsoft.com/office/drawing/2014/main" id="{900AA8E7-3266-350D-9238-710DA1C836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1093886" y="1426868"/>
            <a:ext cx="2601814" cy="188968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ow to Use Notes in a Speech: A Guide for Speakers">
            <a:extLst>
              <a:ext uri="{FF2B5EF4-FFF2-40B4-BE49-F238E27FC236}">
                <a16:creationId xmlns:a16="http://schemas.microsoft.com/office/drawing/2014/main" id="{78EFED78-0E32-0BC7-06EB-C342F63DE3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825" y="3467522"/>
            <a:ext cx="3063875" cy="3063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dissolve">
                                      <p:cBhvr>
                                        <p:cTn id="7" dur="500"/>
                                        <p:tgtEl>
                                          <p:spTgt spid="9220"/>
                                        </p:tgtEl>
                                      </p:cBhvr>
                                    </p:animEffect>
                                  </p:childTnLst>
                                </p:cTn>
                              </p:par>
                              <p:par>
                                <p:cTn id="8" presetID="9"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dissolve">
                                      <p:cBhvr>
                                        <p:cTn id="10" dur="500"/>
                                        <p:tgtEl>
                                          <p:spTgt spid="92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17"/>
                                        </p:tgtEl>
                                        <p:attrNameLst>
                                          <p:attrName>style.visibility</p:attrName>
                                        </p:attrNameLst>
                                      </p:cBhvr>
                                      <p:to>
                                        <p:strVal val="visible"/>
                                      </p:to>
                                    </p:set>
                                    <p:animEffect transition="in" filter="dissolve">
                                      <p:cBhvr>
                                        <p:cTn id="15"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270" name="Picture 6" descr="Supreme Court ruling on ATM business rates">
            <a:extLst>
              <a:ext uri="{FF2B5EF4-FFF2-40B4-BE49-F238E27FC236}">
                <a16:creationId xmlns:a16="http://schemas.microsoft.com/office/drawing/2014/main" id="{5E3243D2-0AD7-C631-F11A-9D1E5C5F4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86D0CD-D253-C702-1073-1C842E25F587}"/>
              </a:ext>
            </a:extLst>
          </p:cNvPr>
          <p:cNvSpPr txBox="1"/>
          <p:nvPr/>
        </p:nvSpPr>
        <p:spPr>
          <a:xfrm>
            <a:off x="8040757" y="4214191"/>
            <a:ext cx="3011556" cy="2246769"/>
          </a:xfrm>
          <a:prstGeom prst="rect">
            <a:avLst/>
          </a:prstGeom>
          <a:noFill/>
          <a:ln w="57150">
            <a:solidFill>
              <a:srgbClr val="145113"/>
            </a:solidFill>
          </a:ln>
        </p:spPr>
        <p:txBody>
          <a:bodyPr wrap="square" rtlCol="0">
            <a:spAutoFit/>
          </a:bodyPr>
          <a:lstStyle/>
          <a:p>
            <a:pPr algn="ctr"/>
            <a:r>
              <a:rPr lang="en-BE" sz="2800" u="sng" dirty="0">
                <a:solidFill>
                  <a:schemeClr val="bg1"/>
                </a:solidFill>
              </a:rPr>
              <a:t>Compoents</a:t>
            </a:r>
          </a:p>
          <a:p>
            <a:pPr marL="285750" indent="-285750">
              <a:buFont typeface="Arial" panose="020B0604020202020204" pitchFamily="34" charset="0"/>
              <a:buChar char="•"/>
            </a:pPr>
            <a:r>
              <a:rPr lang="en-BE" sz="2800" dirty="0">
                <a:solidFill>
                  <a:schemeClr val="bg1"/>
                </a:solidFill>
              </a:rPr>
              <a:t>Bank Customer</a:t>
            </a:r>
          </a:p>
          <a:p>
            <a:pPr marL="285750" indent="-285750">
              <a:buFont typeface="Arial" panose="020B0604020202020204" pitchFamily="34" charset="0"/>
              <a:buChar char="•"/>
            </a:pPr>
            <a:r>
              <a:rPr lang="en-BE" sz="2800" dirty="0">
                <a:solidFill>
                  <a:schemeClr val="bg1"/>
                </a:solidFill>
              </a:rPr>
              <a:t>Bank machine</a:t>
            </a:r>
          </a:p>
          <a:p>
            <a:pPr marL="285750" indent="-285750">
              <a:buFont typeface="Arial" panose="020B0604020202020204" pitchFamily="34" charset="0"/>
              <a:buChar char="•"/>
            </a:pPr>
            <a:r>
              <a:rPr lang="en-BE" sz="2800" dirty="0">
                <a:solidFill>
                  <a:schemeClr val="bg1"/>
                </a:solidFill>
              </a:rPr>
              <a:t>Card Reader</a:t>
            </a:r>
          </a:p>
          <a:p>
            <a:pPr marL="285750" indent="-285750">
              <a:buFont typeface="Arial" panose="020B0604020202020204" pitchFamily="34" charset="0"/>
              <a:buChar char="•"/>
            </a:pPr>
            <a:r>
              <a:rPr lang="en-BE" sz="2800" dirty="0">
                <a:solidFill>
                  <a:schemeClr val="bg1"/>
                </a:solidFill>
              </a:rPr>
              <a:t>…</a:t>
            </a:r>
          </a:p>
        </p:txBody>
      </p:sp>
    </p:spTree>
    <p:extLst>
      <p:ext uri="{BB962C8B-B14F-4D97-AF65-F5344CB8AC3E}">
        <p14:creationId xmlns:p14="http://schemas.microsoft.com/office/powerpoint/2010/main" val="71853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5" name="Google Shape;225;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Class Responsibility Collaborator (CRC)</a:t>
            </a:r>
            <a:endParaRPr/>
          </a:p>
        </p:txBody>
      </p:sp>
      <p:sp>
        <p:nvSpPr>
          <p:cNvPr id="226" name="Google Shape;226;p12"/>
          <p:cNvSpPr txBox="1"/>
          <p:nvPr/>
        </p:nvSpPr>
        <p:spPr>
          <a:xfrm>
            <a:off x="2611232" y="1964248"/>
            <a:ext cx="673279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b="0" i="0" u="sng" dirty="0">
                <a:solidFill>
                  <a:srgbClr val="1F1F1F"/>
                </a:solidFill>
                <a:latin typeface="Source Sans Pro"/>
                <a:ea typeface="Source Sans Pro"/>
                <a:cs typeface="Source Sans Pro"/>
                <a:sym typeface="Source Sans Pro"/>
              </a:rPr>
              <a:t>CRC Design for </a:t>
            </a:r>
            <a:r>
              <a:rPr lang="en-GB" sz="3200" u="sng" dirty="0">
                <a:solidFill>
                  <a:srgbClr val="1F1F1F"/>
                </a:solidFill>
                <a:latin typeface="Source Sans Pro"/>
                <a:ea typeface="Source Sans Pro"/>
                <a:cs typeface="Source Sans Pro"/>
                <a:sym typeface="Source Sans Pro"/>
              </a:rPr>
              <a:t>B</a:t>
            </a:r>
            <a:r>
              <a:rPr lang="en-GB" sz="3200" b="0" i="0" u="sng" dirty="0">
                <a:solidFill>
                  <a:srgbClr val="1F1F1F"/>
                </a:solidFill>
                <a:latin typeface="Source Sans Pro"/>
                <a:ea typeface="Source Sans Pro"/>
                <a:cs typeface="Source Sans Pro"/>
                <a:sym typeface="Source Sans Pro"/>
              </a:rPr>
              <a:t>ank </a:t>
            </a:r>
            <a:r>
              <a:rPr lang="en-GB" sz="3200" u="sng" dirty="0">
                <a:solidFill>
                  <a:srgbClr val="1F1F1F"/>
                </a:solidFill>
                <a:latin typeface="Source Sans Pro"/>
                <a:ea typeface="Source Sans Pro"/>
                <a:cs typeface="Source Sans Pro"/>
                <a:sym typeface="Source Sans Pro"/>
              </a:rPr>
              <a:t>M</a:t>
            </a:r>
            <a:r>
              <a:rPr lang="en-GB" sz="3200" b="0" i="0" u="sng" dirty="0">
                <a:solidFill>
                  <a:srgbClr val="1F1F1F"/>
                </a:solidFill>
                <a:latin typeface="Source Sans Pro"/>
                <a:ea typeface="Source Sans Pro"/>
                <a:cs typeface="Source Sans Pro"/>
                <a:sym typeface="Source Sans Pro"/>
              </a:rPr>
              <a:t>achine </a:t>
            </a:r>
            <a:r>
              <a:rPr lang="en-GB" sz="3200" u="sng" dirty="0">
                <a:solidFill>
                  <a:srgbClr val="1F1F1F"/>
                </a:solidFill>
                <a:latin typeface="Source Sans Pro"/>
                <a:ea typeface="Source Sans Pro"/>
                <a:cs typeface="Source Sans Pro"/>
                <a:sym typeface="Source Sans Pro"/>
              </a:rPr>
              <a:t>S</a:t>
            </a:r>
            <a:r>
              <a:rPr lang="en-GB" sz="3200" b="0" i="0" u="sng" dirty="0">
                <a:solidFill>
                  <a:srgbClr val="1F1F1F"/>
                </a:solidFill>
                <a:latin typeface="Source Sans Pro"/>
                <a:ea typeface="Source Sans Pro"/>
                <a:cs typeface="Source Sans Pro"/>
                <a:sym typeface="Source Sans Pro"/>
              </a:rPr>
              <a:t>ystem</a:t>
            </a:r>
            <a:endParaRPr sz="3200" u="sng" dirty="0">
              <a:solidFill>
                <a:schemeClr val="dk1"/>
              </a:solidFill>
              <a:latin typeface="Calibri"/>
              <a:ea typeface="Calibri"/>
              <a:cs typeface="Calibri"/>
              <a:sym typeface="Calibri"/>
            </a:endParaRPr>
          </a:p>
        </p:txBody>
      </p:sp>
      <p:grpSp>
        <p:nvGrpSpPr>
          <p:cNvPr id="25" name="Group 24">
            <a:extLst>
              <a:ext uri="{FF2B5EF4-FFF2-40B4-BE49-F238E27FC236}">
                <a16:creationId xmlns:a16="http://schemas.microsoft.com/office/drawing/2014/main" id="{71E0925E-9820-9D7C-23DC-FC0BCF006B0B}"/>
              </a:ext>
            </a:extLst>
          </p:cNvPr>
          <p:cNvGrpSpPr/>
          <p:nvPr/>
        </p:nvGrpSpPr>
        <p:grpSpPr>
          <a:xfrm>
            <a:off x="298580" y="3097763"/>
            <a:ext cx="5374432" cy="3047971"/>
            <a:chOff x="298580" y="3097763"/>
            <a:chExt cx="5374432" cy="3047971"/>
          </a:xfrm>
        </p:grpSpPr>
        <p:sp>
          <p:nvSpPr>
            <p:cNvPr id="2" name="Rectangle 1">
              <a:extLst>
                <a:ext uri="{FF2B5EF4-FFF2-40B4-BE49-F238E27FC236}">
                  <a16:creationId xmlns:a16="http://schemas.microsoft.com/office/drawing/2014/main" id="{D0BF71D3-365E-3764-86C7-35CC791F3A00}"/>
                </a:ext>
              </a:extLst>
            </p:cNvPr>
            <p:cNvSpPr/>
            <p:nvPr/>
          </p:nvSpPr>
          <p:spPr>
            <a:xfrm>
              <a:off x="298580" y="3097763"/>
              <a:ext cx="5374432" cy="3047971"/>
            </a:xfrm>
            <a:prstGeom prst="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4" name="Straight Connector 3">
              <a:extLst>
                <a:ext uri="{FF2B5EF4-FFF2-40B4-BE49-F238E27FC236}">
                  <a16:creationId xmlns:a16="http://schemas.microsoft.com/office/drawing/2014/main" id="{A6803DA8-58D8-140B-DB32-7CA695E05290}"/>
                </a:ext>
              </a:extLst>
            </p:cNvPr>
            <p:cNvCxnSpPr>
              <a:cxnSpLocks/>
            </p:cNvCxnSpPr>
            <p:nvPr/>
          </p:nvCxnSpPr>
          <p:spPr>
            <a:xfrm>
              <a:off x="298580" y="3900196"/>
              <a:ext cx="5374432" cy="0"/>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7237ED6-8106-83D2-300D-A6E1A1EF9914}"/>
                </a:ext>
              </a:extLst>
            </p:cNvPr>
            <p:cNvCxnSpPr>
              <a:cxnSpLocks/>
              <a:endCxn id="2" idx="2"/>
            </p:cNvCxnSpPr>
            <p:nvPr/>
          </p:nvCxnSpPr>
          <p:spPr>
            <a:xfrm>
              <a:off x="2985796" y="3900196"/>
              <a:ext cx="0" cy="2245538"/>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4C5656-CEEB-9A2A-4957-81F9EAE05D2A}"/>
                </a:ext>
              </a:extLst>
            </p:cNvPr>
            <p:cNvSpPr txBox="1"/>
            <p:nvPr/>
          </p:nvSpPr>
          <p:spPr>
            <a:xfrm>
              <a:off x="615820" y="3265714"/>
              <a:ext cx="4534678" cy="523220"/>
            </a:xfrm>
            <a:prstGeom prst="rect">
              <a:avLst/>
            </a:prstGeom>
            <a:noFill/>
          </p:spPr>
          <p:txBody>
            <a:bodyPr wrap="square" rtlCol="0">
              <a:spAutoFit/>
            </a:bodyPr>
            <a:lstStyle/>
            <a:p>
              <a:pPr algn="ctr"/>
              <a:r>
                <a:rPr lang="en-BE" sz="2800" b="1" dirty="0">
                  <a:solidFill>
                    <a:srgbClr val="166623"/>
                  </a:solidFill>
                </a:rPr>
                <a:t>Bank Customer</a:t>
              </a:r>
            </a:p>
          </p:txBody>
        </p:sp>
      </p:grpSp>
      <p:sp>
        <p:nvSpPr>
          <p:cNvPr id="9" name="TextBox 8">
            <a:extLst>
              <a:ext uri="{FF2B5EF4-FFF2-40B4-BE49-F238E27FC236}">
                <a16:creationId xmlns:a16="http://schemas.microsoft.com/office/drawing/2014/main" id="{F977DF5A-744D-93B2-274F-7889644B451F}"/>
              </a:ext>
            </a:extLst>
          </p:cNvPr>
          <p:cNvSpPr txBox="1"/>
          <p:nvPr/>
        </p:nvSpPr>
        <p:spPr>
          <a:xfrm>
            <a:off x="354564" y="4149569"/>
            <a:ext cx="2575249" cy="923330"/>
          </a:xfrm>
          <a:prstGeom prst="rect">
            <a:avLst/>
          </a:prstGeom>
          <a:noFill/>
        </p:spPr>
        <p:txBody>
          <a:bodyPr wrap="square" rtlCol="0">
            <a:spAutoFit/>
          </a:bodyPr>
          <a:lstStyle/>
          <a:p>
            <a:r>
              <a:rPr lang="en-BE" sz="2200" b="1" dirty="0">
                <a:solidFill>
                  <a:srgbClr val="166623"/>
                </a:solidFill>
              </a:rPr>
              <a:t>Responsibilities</a:t>
            </a:r>
          </a:p>
          <a:p>
            <a:pPr marL="285750" indent="-285750">
              <a:buFont typeface="Arial" panose="020B0604020202020204" pitchFamily="34" charset="0"/>
              <a:buChar char="•"/>
            </a:pPr>
            <a:r>
              <a:rPr lang="en-BE" sz="1600" dirty="0">
                <a:solidFill>
                  <a:srgbClr val="166623"/>
                </a:solidFill>
              </a:rPr>
              <a:t>Insert bank card</a:t>
            </a:r>
          </a:p>
          <a:p>
            <a:pPr marL="285750" indent="-285750">
              <a:buFont typeface="Arial" panose="020B0604020202020204" pitchFamily="34" charset="0"/>
              <a:buChar char="•"/>
            </a:pPr>
            <a:r>
              <a:rPr lang="en-BE" sz="1600" dirty="0">
                <a:solidFill>
                  <a:srgbClr val="166623"/>
                </a:solidFill>
              </a:rPr>
              <a:t>Choose operation</a:t>
            </a:r>
          </a:p>
        </p:txBody>
      </p:sp>
      <p:sp>
        <p:nvSpPr>
          <p:cNvPr id="10" name="TextBox 9">
            <a:extLst>
              <a:ext uri="{FF2B5EF4-FFF2-40B4-BE49-F238E27FC236}">
                <a16:creationId xmlns:a16="http://schemas.microsoft.com/office/drawing/2014/main" id="{4DE58153-BD77-6D3A-4103-6F1E3A2BA930}"/>
              </a:ext>
            </a:extLst>
          </p:cNvPr>
          <p:cNvSpPr txBox="1"/>
          <p:nvPr/>
        </p:nvSpPr>
        <p:spPr>
          <a:xfrm>
            <a:off x="3097763" y="4179410"/>
            <a:ext cx="2575249" cy="738664"/>
          </a:xfrm>
          <a:prstGeom prst="rect">
            <a:avLst/>
          </a:prstGeom>
          <a:noFill/>
        </p:spPr>
        <p:txBody>
          <a:bodyPr wrap="square" rtlCol="0">
            <a:spAutoFit/>
          </a:bodyPr>
          <a:lstStyle/>
          <a:p>
            <a:r>
              <a:rPr lang="en-BE" sz="2200" b="1" dirty="0">
                <a:solidFill>
                  <a:srgbClr val="166623"/>
                </a:solidFill>
              </a:rPr>
              <a:t>Collaborators</a:t>
            </a:r>
          </a:p>
          <a:p>
            <a:pPr marL="285750" indent="-285750">
              <a:buFont typeface="Arial" panose="020B0604020202020204" pitchFamily="34" charset="0"/>
              <a:buChar char="•"/>
            </a:pPr>
            <a:r>
              <a:rPr lang="en-BE" sz="2000" dirty="0">
                <a:solidFill>
                  <a:srgbClr val="166623"/>
                </a:solidFill>
              </a:rPr>
              <a:t>Bank Machine</a:t>
            </a:r>
          </a:p>
        </p:txBody>
      </p:sp>
      <p:grpSp>
        <p:nvGrpSpPr>
          <p:cNvPr id="26" name="Group 25">
            <a:extLst>
              <a:ext uri="{FF2B5EF4-FFF2-40B4-BE49-F238E27FC236}">
                <a16:creationId xmlns:a16="http://schemas.microsoft.com/office/drawing/2014/main" id="{FBF8C62F-B7D2-E72E-6036-8B8A9DD82372}"/>
              </a:ext>
            </a:extLst>
          </p:cNvPr>
          <p:cNvGrpSpPr/>
          <p:nvPr/>
        </p:nvGrpSpPr>
        <p:grpSpPr>
          <a:xfrm>
            <a:off x="6145764" y="3097763"/>
            <a:ext cx="5374432" cy="3047971"/>
            <a:chOff x="6145764" y="3097763"/>
            <a:chExt cx="5374432" cy="3047971"/>
          </a:xfrm>
        </p:grpSpPr>
        <p:sp>
          <p:nvSpPr>
            <p:cNvPr id="17" name="Rectangle 16">
              <a:extLst>
                <a:ext uri="{FF2B5EF4-FFF2-40B4-BE49-F238E27FC236}">
                  <a16:creationId xmlns:a16="http://schemas.microsoft.com/office/drawing/2014/main" id="{54BE212A-3F6C-438F-6F58-0D0A060FE27C}"/>
                </a:ext>
              </a:extLst>
            </p:cNvPr>
            <p:cNvSpPr/>
            <p:nvPr/>
          </p:nvSpPr>
          <p:spPr>
            <a:xfrm>
              <a:off x="6145764" y="3097763"/>
              <a:ext cx="5374432" cy="3047971"/>
            </a:xfrm>
            <a:prstGeom prst="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Connector 17">
              <a:extLst>
                <a:ext uri="{FF2B5EF4-FFF2-40B4-BE49-F238E27FC236}">
                  <a16:creationId xmlns:a16="http://schemas.microsoft.com/office/drawing/2014/main" id="{F1F51C7D-D696-C65D-71D3-B95280FEF93E}"/>
                </a:ext>
              </a:extLst>
            </p:cNvPr>
            <p:cNvCxnSpPr/>
            <p:nvPr/>
          </p:nvCxnSpPr>
          <p:spPr>
            <a:xfrm>
              <a:off x="6145764" y="3900196"/>
              <a:ext cx="5374432" cy="0"/>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C2F50-ED41-2FCA-9305-AC0DC0373DC1}"/>
                </a:ext>
              </a:extLst>
            </p:cNvPr>
            <p:cNvCxnSpPr>
              <a:cxnSpLocks/>
              <a:endCxn id="17" idx="2"/>
            </p:cNvCxnSpPr>
            <p:nvPr/>
          </p:nvCxnSpPr>
          <p:spPr>
            <a:xfrm>
              <a:off x="8832980" y="3900196"/>
              <a:ext cx="0" cy="2245538"/>
            </a:xfrm>
            <a:prstGeom prst="line">
              <a:avLst/>
            </a:prstGeom>
            <a:ln w="38100">
              <a:solidFill>
                <a:srgbClr val="16662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857159D-6BB5-C4FE-1064-3D21189698AA}"/>
                </a:ext>
              </a:extLst>
            </p:cNvPr>
            <p:cNvSpPr txBox="1"/>
            <p:nvPr/>
          </p:nvSpPr>
          <p:spPr>
            <a:xfrm>
              <a:off x="6463004" y="3265714"/>
              <a:ext cx="4534678" cy="523220"/>
            </a:xfrm>
            <a:prstGeom prst="rect">
              <a:avLst/>
            </a:prstGeom>
            <a:noFill/>
          </p:spPr>
          <p:txBody>
            <a:bodyPr wrap="square" rtlCol="0">
              <a:spAutoFit/>
            </a:bodyPr>
            <a:lstStyle/>
            <a:p>
              <a:pPr algn="ctr"/>
              <a:r>
                <a:rPr lang="en-BE" sz="2800" b="1" dirty="0">
                  <a:solidFill>
                    <a:srgbClr val="166623"/>
                  </a:solidFill>
                </a:rPr>
                <a:t>Bank Machine</a:t>
              </a:r>
            </a:p>
          </p:txBody>
        </p:sp>
        <p:sp>
          <p:nvSpPr>
            <p:cNvPr id="21" name="TextBox 20">
              <a:extLst>
                <a:ext uri="{FF2B5EF4-FFF2-40B4-BE49-F238E27FC236}">
                  <a16:creationId xmlns:a16="http://schemas.microsoft.com/office/drawing/2014/main" id="{9A3F88DC-736F-42C4-48EC-C38C7A11A150}"/>
                </a:ext>
              </a:extLst>
            </p:cNvPr>
            <p:cNvSpPr txBox="1"/>
            <p:nvPr/>
          </p:nvSpPr>
          <p:spPr>
            <a:xfrm>
              <a:off x="6201748" y="4149569"/>
              <a:ext cx="2575249" cy="1661993"/>
            </a:xfrm>
            <a:prstGeom prst="rect">
              <a:avLst/>
            </a:prstGeom>
            <a:noFill/>
          </p:spPr>
          <p:txBody>
            <a:bodyPr wrap="square" rtlCol="0">
              <a:spAutoFit/>
            </a:bodyPr>
            <a:lstStyle/>
            <a:p>
              <a:r>
                <a:rPr lang="en-BE" sz="2200" b="1" dirty="0">
                  <a:solidFill>
                    <a:srgbClr val="166623"/>
                  </a:solidFill>
                </a:rPr>
                <a:t>Responsibilities</a:t>
              </a:r>
            </a:p>
            <a:p>
              <a:pPr marL="285750" indent="-285750">
                <a:buFont typeface="Arial" panose="020B0604020202020204" pitchFamily="34" charset="0"/>
                <a:buChar char="•"/>
              </a:pPr>
              <a:r>
                <a:rPr lang="en-BE" sz="1600" dirty="0">
                  <a:solidFill>
                    <a:srgbClr val="166623"/>
                  </a:solidFill>
                </a:rPr>
                <a:t>Authenticate bank customer</a:t>
              </a:r>
            </a:p>
            <a:p>
              <a:pPr marL="285750" indent="-285750">
                <a:buFont typeface="Arial" panose="020B0604020202020204" pitchFamily="34" charset="0"/>
                <a:buChar char="•"/>
              </a:pPr>
              <a:r>
                <a:rPr lang="en-BE" sz="1600" dirty="0">
                  <a:solidFill>
                    <a:srgbClr val="166623"/>
                  </a:solidFill>
                </a:rPr>
                <a:t>Display task options</a:t>
              </a:r>
            </a:p>
            <a:p>
              <a:pPr marL="285750" indent="-285750">
                <a:buFont typeface="Arial" panose="020B0604020202020204" pitchFamily="34" charset="0"/>
                <a:buChar char="•"/>
              </a:pPr>
              <a:r>
                <a:rPr lang="en-BE" sz="1600" dirty="0">
                  <a:solidFill>
                    <a:srgbClr val="166623"/>
                  </a:solidFill>
                </a:rPr>
                <a:t>Deposit and withdraw</a:t>
              </a:r>
            </a:p>
            <a:p>
              <a:pPr marL="285750" indent="-285750">
                <a:buFont typeface="Arial" panose="020B0604020202020204" pitchFamily="34" charset="0"/>
                <a:buChar char="•"/>
              </a:pPr>
              <a:r>
                <a:rPr lang="en-BE" sz="1600" dirty="0">
                  <a:solidFill>
                    <a:srgbClr val="166623"/>
                  </a:solidFill>
                </a:rPr>
                <a:t>Check balances</a:t>
              </a:r>
            </a:p>
          </p:txBody>
        </p:sp>
        <p:sp>
          <p:nvSpPr>
            <p:cNvPr id="22" name="TextBox 21">
              <a:extLst>
                <a:ext uri="{FF2B5EF4-FFF2-40B4-BE49-F238E27FC236}">
                  <a16:creationId xmlns:a16="http://schemas.microsoft.com/office/drawing/2014/main" id="{29EE94B5-6BAC-0332-8A2F-F4311213DF3D}"/>
                </a:ext>
              </a:extLst>
            </p:cNvPr>
            <p:cNvSpPr txBox="1"/>
            <p:nvPr/>
          </p:nvSpPr>
          <p:spPr>
            <a:xfrm>
              <a:off x="8944947" y="4179410"/>
              <a:ext cx="2575249" cy="738664"/>
            </a:xfrm>
            <a:prstGeom prst="rect">
              <a:avLst/>
            </a:prstGeom>
            <a:noFill/>
          </p:spPr>
          <p:txBody>
            <a:bodyPr wrap="square" rtlCol="0">
              <a:spAutoFit/>
            </a:bodyPr>
            <a:lstStyle/>
            <a:p>
              <a:r>
                <a:rPr lang="en-BE" sz="2200" b="1" dirty="0">
                  <a:solidFill>
                    <a:srgbClr val="166623"/>
                  </a:solidFill>
                </a:rPr>
                <a:t>Collaborators</a:t>
              </a:r>
            </a:p>
            <a:p>
              <a:pPr marL="285750" indent="-285750">
                <a:buFont typeface="Arial" panose="020B0604020202020204" pitchFamily="34" charset="0"/>
                <a:buChar char="•"/>
              </a:pPr>
              <a:r>
                <a:rPr lang="en-BE" sz="2000" dirty="0">
                  <a:solidFill>
                    <a:srgbClr val="166623"/>
                  </a:solidFill>
                </a:rPr>
                <a:t>Bank Customer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13" name="Picture 12" descr="A picture containing shape&#10;&#10;Description automatically generated">
            <a:extLst>
              <a:ext uri="{FF2B5EF4-FFF2-40B4-BE49-F238E27FC236}">
                <a16:creationId xmlns:a16="http://schemas.microsoft.com/office/drawing/2014/main" id="{FE754FEE-3FD8-63FC-681C-AA03EED41729}"/>
              </a:ext>
            </a:extLst>
          </p:cNvPr>
          <p:cNvPicPr>
            <a:picLocks noChangeAspect="1"/>
          </p:cNvPicPr>
          <p:nvPr/>
        </p:nvPicPr>
        <p:blipFill>
          <a:blip r:embed="rId3"/>
          <a:stretch>
            <a:fillRect/>
          </a:stretch>
        </p:blipFill>
        <p:spPr>
          <a:xfrm>
            <a:off x="8012147" y="4328426"/>
            <a:ext cx="3797300" cy="2247900"/>
          </a:xfrm>
          <a:prstGeom prst="rect">
            <a:avLst/>
          </a:prstGeom>
        </p:spPr>
      </p:pic>
      <p:pic>
        <p:nvPicPr>
          <p:cNvPr id="15" name="Picture 14" descr="Timeline&#10;&#10;Description automatically generated">
            <a:extLst>
              <a:ext uri="{FF2B5EF4-FFF2-40B4-BE49-F238E27FC236}">
                <a16:creationId xmlns:a16="http://schemas.microsoft.com/office/drawing/2014/main" id="{E18E3350-D0A2-129F-D65C-CF1EA6363035}"/>
              </a:ext>
            </a:extLst>
          </p:cNvPr>
          <p:cNvPicPr>
            <a:picLocks noChangeAspect="1"/>
          </p:cNvPicPr>
          <p:nvPr/>
        </p:nvPicPr>
        <p:blipFill>
          <a:blip r:embed="rId4"/>
          <a:stretch>
            <a:fillRect/>
          </a:stretch>
        </p:blipFill>
        <p:spPr>
          <a:xfrm>
            <a:off x="306353" y="249924"/>
            <a:ext cx="3784600" cy="2222500"/>
          </a:xfrm>
          <a:prstGeom prst="rect">
            <a:avLst/>
          </a:prstGeom>
        </p:spPr>
      </p:pic>
      <p:pic>
        <p:nvPicPr>
          <p:cNvPr id="23" name="Picture 22" descr="Timeline&#10;&#10;Description automatically generated with medium confidence">
            <a:extLst>
              <a:ext uri="{FF2B5EF4-FFF2-40B4-BE49-F238E27FC236}">
                <a16:creationId xmlns:a16="http://schemas.microsoft.com/office/drawing/2014/main" id="{C1E15D99-BEE5-5FFA-4166-843C1B2EA9D9}"/>
              </a:ext>
            </a:extLst>
          </p:cNvPr>
          <p:cNvPicPr>
            <a:picLocks noChangeAspect="1"/>
          </p:cNvPicPr>
          <p:nvPr/>
        </p:nvPicPr>
        <p:blipFill>
          <a:blip r:embed="rId5"/>
          <a:stretch>
            <a:fillRect/>
          </a:stretch>
        </p:blipFill>
        <p:spPr>
          <a:xfrm>
            <a:off x="7951753" y="304294"/>
            <a:ext cx="3797300" cy="2235200"/>
          </a:xfrm>
          <a:prstGeom prst="rect">
            <a:avLst/>
          </a:prstGeom>
        </p:spPr>
      </p:pic>
      <p:pic>
        <p:nvPicPr>
          <p:cNvPr id="27" name="Picture 26" descr="A picture containing timeline&#10;&#10;Description automatically generated">
            <a:extLst>
              <a:ext uri="{FF2B5EF4-FFF2-40B4-BE49-F238E27FC236}">
                <a16:creationId xmlns:a16="http://schemas.microsoft.com/office/drawing/2014/main" id="{CA9A8FE0-462C-4B90-79CE-0D7C309E7273}"/>
              </a:ext>
            </a:extLst>
          </p:cNvPr>
          <p:cNvPicPr>
            <a:picLocks noChangeAspect="1"/>
          </p:cNvPicPr>
          <p:nvPr/>
        </p:nvPicPr>
        <p:blipFill>
          <a:blip r:embed="rId6"/>
          <a:stretch>
            <a:fillRect/>
          </a:stretch>
        </p:blipFill>
        <p:spPr>
          <a:xfrm>
            <a:off x="4146943" y="1976865"/>
            <a:ext cx="3797300" cy="2222500"/>
          </a:xfrm>
          <a:prstGeom prst="rect">
            <a:avLst/>
          </a:prstGeom>
        </p:spPr>
      </p:pic>
      <p:pic>
        <p:nvPicPr>
          <p:cNvPr id="38" name="Picture 37" descr="A picture containing timeline&#10;&#10;Description automatically generated">
            <a:extLst>
              <a:ext uri="{FF2B5EF4-FFF2-40B4-BE49-F238E27FC236}">
                <a16:creationId xmlns:a16="http://schemas.microsoft.com/office/drawing/2014/main" id="{A87698B6-97C4-07C6-535E-ABD4439240FD}"/>
              </a:ext>
            </a:extLst>
          </p:cNvPr>
          <p:cNvPicPr>
            <a:picLocks noChangeAspect="1"/>
          </p:cNvPicPr>
          <p:nvPr/>
        </p:nvPicPr>
        <p:blipFill>
          <a:blip r:embed="rId7"/>
          <a:stretch>
            <a:fillRect/>
          </a:stretch>
        </p:blipFill>
        <p:spPr>
          <a:xfrm>
            <a:off x="553877" y="4385577"/>
            <a:ext cx="3784600" cy="2209800"/>
          </a:xfrm>
          <a:prstGeom prst="rect">
            <a:avLst/>
          </a:prstGeom>
        </p:spPr>
      </p:pic>
      <p:sp>
        <p:nvSpPr>
          <p:cNvPr id="39" name="TextBox 38">
            <a:extLst>
              <a:ext uri="{FF2B5EF4-FFF2-40B4-BE49-F238E27FC236}">
                <a16:creationId xmlns:a16="http://schemas.microsoft.com/office/drawing/2014/main" id="{5281625E-C83F-87A7-53E8-039AAD88A500}"/>
              </a:ext>
            </a:extLst>
          </p:cNvPr>
          <p:cNvSpPr txBox="1"/>
          <p:nvPr/>
        </p:nvSpPr>
        <p:spPr>
          <a:xfrm>
            <a:off x="4869936" y="4674869"/>
            <a:ext cx="2351314" cy="1631216"/>
          </a:xfrm>
          <a:prstGeom prst="rect">
            <a:avLst/>
          </a:prstGeom>
          <a:noFill/>
          <a:ln w="38100">
            <a:solidFill>
              <a:srgbClr val="166623"/>
            </a:solidFill>
          </a:ln>
        </p:spPr>
        <p:txBody>
          <a:bodyPr wrap="square" rtlCol="0">
            <a:spAutoFit/>
          </a:bodyPr>
          <a:lstStyle/>
          <a:p>
            <a:pPr algn="ctr"/>
            <a:r>
              <a:rPr lang="en-BE" sz="2000" dirty="0">
                <a:solidFill>
                  <a:srgbClr val="166623"/>
                </a:solidFill>
              </a:rPr>
              <a:t>Card Reader</a:t>
            </a:r>
          </a:p>
          <a:p>
            <a:pPr algn="ctr"/>
            <a:r>
              <a:rPr lang="en-BE" sz="2000" dirty="0">
                <a:solidFill>
                  <a:srgbClr val="166623"/>
                </a:solidFill>
              </a:rPr>
              <a:t>Keypad</a:t>
            </a:r>
          </a:p>
          <a:p>
            <a:pPr algn="ctr"/>
            <a:r>
              <a:rPr lang="en-BE" sz="2000" dirty="0">
                <a:solidFill>
                  <a:srgbClr val="166623"/>
                </a:solidFill>
              </a:rPr>
              <a:t>Display</a:t>
            </a:r>
          </a:p>
          <a:p>
            <a:pPr algn="ctr"/>
            <a:r>
              <a:rPr lang="en-BE" sz="2000" dirty="0">
                <a:solidFill>
                  <a:srgbClr val="166623"/>
                </a:solidFill>
              </a:rPr>
              <a:t>Cheque Slot</a:t>
            </a:r>
          </a:p>
          <a:p>
            <a:pPr algn="ctr"/>
            <a:r>
              <a:rPr lang="en-BE" sz="2000" dirty="0">
                <a:solidFill>
                  <a:srgbClr val="166623"/>
                </a:solidFill>
              </a:rPr>
              <a:t>Cash Dispenser</a:t>
            </a:r>
          </a:p>
        </p:txBody>
      </p:sp>
    </p:spTree>
    <p:extLst>
      <p:ext uri="{BB962C8B-B14F-4D97-AF65-F5344CB8AC3E}">
        <p14:creationId xmlns:p14="http://schemas.microsoft.com/office/powerpoint/2010/main" val="144049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dissolv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dissolve">
                                      <p:cBhvr>
                                        <p:cTn id="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Object-Oriented Modelling</a:t>
            </a:r>
            <a:endParaRPr/>
          </a:p>
        </p:txBody>
      </p:sp>
      <p:sp>
        <p:nvSpPr>
          <p:cNvPr id="233" name="Google Shape;233;p13"/>
          <p:cNvSpPr/>
          <p:nvPr/>
        </p:nvSpPr>
        <p:spPr>
          <a:xfrm>
            <a:off x="838200" y="2179082"/>
            <a:ext cx="4648200" cy="3810000"/>
          </a:xfrm>
          <a:prstGeom prst="rect">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3600" u="sng" dirty="0">
                <a:solidFill>
                  <a:schemeClr val="dk1"/>
                </a:solidFill>
                <a:latin typeface="Calibri"/>
                <a:ea typeface="Calibri"/>
                <a:cs typeface="Calibri"/>
                <a:sym typeface="Calibri"/>
              </a:rPr>
              <a:t>Major Design Principles</a:t>
            </a:r>
            <a:endParaRPr dirty="0"/>
          </a:p>
          <a:p>
            <a:pPr marL="0" marR="0" lvl="0" indent="0" algn="ctr" rtl="0">
              <a:spcBef>
                <a:spcPts val="0"/>
              </a:spcBef>
              <a:spcAft>
                <a:spcPts val="0"/>
              </a:spcAft>
              <a:buNone/>
            </a:pPr>
            <a:r>
              <a:rPr lang="en-GB" sz="1600" u="sng" dirty="0">
                <a:solidFill>
                  <a:schemeClr val="dk1"/>
                </a:solidFill>
                <a:latin typeface="Calibri"/>
                <a:ea typeface="Calibri"/>
                <a:cs typeface="Calibri"/>
                <a:sym typeface="Calibri"/>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Abstraction</a:t>
            </a:r>
            <a:endParaRPr dirty="0"/>
          </a:p>
          <a:p>
            <a:pPr marL="0" marR="0" lvl="0" indent="0" algn="ctr" rtl="0">
              <a:spcBef>
                <a:spcPts val="0"/>
              </a:spcBef>
              <a:spcAft>
                <a:spcPts val="0"/>
              </a:spcAft>
              <a:buNone/>
            </a:pPr>
            <a:r>
              <a:rPr lang="en-GB" sz="160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Encapsulation</a:t>
            </a:r>
            <a:endParaRPr dirty="0"/>
          </a:p>
          <a:p>
            <a:pPr marL="0" marR="0" lvl="0" indent="0" algn="ctr" rtl="0">
              <a:spcBef>
                <a:spcPts val="0"/>
              </a:spcBef>
              <a:spcAft>
                <a:spcPts val="0"/>
              </a:spcAft>
              <a:buNone/>
            </a:pPr>
            <a:r>
              <a:rPr lang="en-GB" sz="160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Decomposition</a:t>
            </a:r>
            <a:endParaRPr dirty="0"/>
          </a:p>
          <a:p>
            <a:pPr marL="0" marR="0" lvl="0" indent="0" algn="ctr" rtl="0">
              <a:spcBef>
                <a:spcPts val="0"/>
              </a:spcBef>
              <a:spcAft>
                <a:spcPts val="0"/>
              </a:spcAft>
              <a:buNone/>
            </a:pPr>
            <a:r>
              <a:rPr lang="en-GB" sz="160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3200" b="0" i="0" dirty="0">
                <a:solidFill>
                  <a:srgbClr val="1F1F1F"/>
                </a:solidFill>
                <a:latin typeface="Source Sans Pro"/>
                <a:ea typeface="Source Sans Pro"/>
                <a:cs typeface="Source Sans Pro"/>
                <a:sym typeface="Source Sans Pro"/>
              </a:rPr>
              <a:t>Generalization</a:t>
            </a:r>
            <a:endParaRPr dirty="0"/>
          </a:p>
        </p:txBody>
      </p:sp>
      <p:grpSp>
        <p:nvGrpSpPr>
          <p:cNvPr id="234" name="Google Shape;234;p13"/>
          <p:cNvGrpSpPr/>
          <p:nvPr/>
        </p:nvGrpSpPr>
        <p:grpSpPr>
          <a:xfrm>
            <a:off x="5650706" y="2569606"/>
            <a:ext cx="6222206" cy="3199977"/>
            <a:chOff x="5650706" y="2569606"/>
            <a:chExt cx="6222206" cy="3199977"/>
          </a:xfrm>
        </p:grpSpPr>
        <p:grpSp>
          <p:nvGrpSpPr>
            <p:cNvPr id="235" name="Google Shape;235;p13"/>
            <p:cNvGrpSpPr/>
            <p:nvPr/>
          </p:nvGrpSpPr>
          <p:grpSpPr>
            <a:xfrm>
              <a:off x="7086599" y="2569606"/>
              <a:ext cx="4786313" cy="3199977"/>
              <a:chOff x="7058025" y="2471737"/>
              <a:chExt cx="4014788" cy="3199977"/>
            </a:xfrm>
          </p:grpSpPr>
          <p:sp>
            <p:nvSpPr>
              <p:cNvPr id="236" name="Google Shape;236;p13"/>
              <p:cNvSpPr/>
              <p:nvPr/>
            </p:nvSpPr>
            <p:spPr>
              <a:xfrm>
                <a:off x="7058025" y="2471737"/>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13"/>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238" name="Google Shape;238;p13"/>
            <p:cNvSpPr/>
            <p:nvPr/>
          </p:nvSpPr>
          <p:spPr>
            <a:xfrm>
              <a:off x="5650706" y="3826906"/>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9" name="Google Shape;239;p13"/>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
                                        </p:tgtEl>
                                        <p:attrNameLst>
                                          <p:attrName>style.visibility</p:attrName>
                                        </p:attrNameLst>
                                      </p:cBhvr>
                                      <p:to>
                                        <p:strVal val="visible"/>
                                      </p:to>
                                    </p:set>
                                    <p:animEffect transition="in" filter="fade">
                                      <p:cBhvr>
                                        <p:cTn id="12"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UML Class Diagram</a:t>
            </a:r>
            <a:endParaRPr/>
          </a:p>
        </p:txBody>
      </p:sp>
      <p:sp>
        <p:nvSpPr>
          <p:cNvPr id="246" name="Google Shape;246;p14"/>
          <p:cNvSpPr txBox="1"/>
          <p:nvPr/>
        </p:nvSpPr>
        <p:spPr>
          <a:xfrm>
            <a:off x="1223962" y="2495848"/>
            <a:ext cx="9744075" cy="2677656"/>
          </a:xfrm>
          <a:prstGeom prst="rect">
            <a:avLst/>
          </a:prstGeom>
          <a:solidFill>
            <a:schemeClr val="lt1"/>
          </a:solidFill>
          <a:ln w="38100" cap="flat" cmpd="sng">
            <a:solidFill>
              <a:srgbClr val="166623"/>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166623"/>
              </a:buClr>
              <a:buSzPts val="2800"/>
              <a:buFont typeface="Calibri"/>
              <a:buNone/>
            </a:pPr>
            <a:r>
              <a:rPr lang="en-GB" sz="2800" b="0" i="0">
                <a:solidFill>
                  <a:srgbClr val="166623"/>
                </a:solidFill>
                <a:latin typeface="Calibri"/>
                <a:ea typeface="Calibri"/>
                <a:cs typeface="Calibri"/>
                <a:sym typeface="Calibri"/>
              </a:rPr>
              <a:t>In software, developers use technical diagrams called UML Diagrams to express their designs. A UML Class Diagram, or just Class Diagram for short, allows you to represent your design in more detail than CRC cards can but it's still visual. Class Diagrams are much closer to the implementation and can easily be converted to classes in code.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b="1" dirty="0">
                <a:solidFill>
                  <a:schemeClr val="tx1"/>
                </a:solidFill>
              </a:rPr>
              <a:t>Abstraction</a:t>
            </a:r>
            <a:endParaRPr dirty="0">
              <a:solidFill>
                <a:schemeClr val="tx1"/>
              </a:solidFill>
            </a:endParaRPr>
          </a:p>
        </p:txBody>
      </p:sp>
      <p:sp>
        <p:nvSpPr>
          <p:cNvPr id="253" name="Google Shape;253;p15"/>
          <p:cNvSpPr/>
          <p:nvPr/>
        </p:nvSpPr>
        <p:spPr>
          <a:xfrm>
            <a:off x="838200" y="2371344"/>
            <a:ext cx="10144125" cy="2357438"/>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p15"/>
          <p:cNvSpPr txBox="1">
            <a:spLocks noGrp="1"/>
          </p:cNvSpPr>
          <p:nvPr>
            <p:ph type="body" idx="1"/>
          </p:nvPr>
        </p:nvSpPr>
        <p:spPr>
          <a:xfrm>
            <a:off x="969168" y="2648363"/>
            <a:ext cx="9882187" cy="18034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rgbClr val="1F1F1F"/>
              </a:buClr>
              <a:buSzPts val="2800"/>
              <a:buNone/>
            </a:pPr>
            <a:r>
              <a:rPr lang="en-GB" b="1" i="0" dirty="0">
                <a:solidFill>
                  <a:srgbClr val="166623"/>
                </a:solidFill>
                <a:latin typeface="Source Sans Pro"/>
                <a:ea typeface="Source Sans Pro"/>
                <a:cs typeface="Source Sans Pro"/>
                <a:sym typeface="Source Sans Pro"/>
              </a:rPr>
              <a:t>Abstraction</a:t>
            </a:r>
            <a:r>
              <a:rPr lang="en-GB" b="0" i="0" dirty="0">
                <a:solidFill>
                  <a:srgbClr val="166623"/>
                </a:solidFill>
                <a:latin typeface="Source Sans Pro"/>
                <a:ea typeface="Source Sans Pro"/>
                <a:cs typeface="Source Sans Pro"/>
                <a:sym typeface="Source Sans Pro"/>
              </a:rPr>
              <a:t> is the idea of simplifying a concept in the problem domain to its essentials within some context. Abstraction allows you to better understand a concept by breaking it down into a simplified description that ignores unimportant details.</a:t>
            </a:r>
            <a:endParaRPr b="0" i="0" dirty="0">
              <a:solidFill>
                <a:srgbClr val="166623"/>
              </a:solidFill>
              <a:latin typeface="Open Sans"/>
              <a:ea typeface="Open Sans"/>
              <a:cs typeface="Open Sans"/>
              <a:sym typeface="Open Sans"/>
            </a:endParaRPr>
          </a:p>
          <a:p>
            <a:pPr marL="0" lvl="0" indent="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BFA6-EB71-1160-49E6-2896FA5A8A99}"/>
              </a:ext>
            </a:extLst>
          </p:cNvPr>
          <p:cNvSpPr>
            <a:spLocks noGrp="1"/>
          </p:cNvSpPr>
          <p:nvPr>
            <p:ph type="title"/>
          </p:nvPr>
        </p:nvSpPr>
        <p:spPr/>
        <p:txBody>
          <a:bodyPr/>
          <a:lstStyle/>
          <a:p>
            <a:r>
              <a:rPr lang="en-BE" dirty="0"/>
              <a:t>Anouncements</a:t>
            </a:r>
          </a:p>
        </p:txBody>
      </p:sp>
      <p:sp>
        <p:nvSpPr>
          <p:cNvPr id="3" name="Text Placeholder 2">
            <a:extLst>
              <a:ext uri="{FF2B5EF4-FFF2-40B4-BE49-F238E27FC236}">
                <a16:creationId xmlns:a16="http://schemas.microsoft.com/office/drawing/2014/main" id="{E14A76B1-F649-8C48-BDB2-0B1A0B8BAB25}"/>
              </a:ext>
            </a:extLst>
          </p:cNvPr>
          <p:cNvSpPr>
            <a:spLocks noGrp="1"/>
          </p:cNvSpPr>
          <p:nvPr>
            <p:ph type="body" idx="1"/>
          </p:nvPr>
        </p:nvSpPr>
        <p:spPr/>
        <p:txBody>
          <a:bodyPr/>
          <a:lstStyle/>
          <a:p>
            <a:r>
              <a:rPr lang="en-BE" dirty="0"/>
              <a:t>Next Thursday, Feb 9</a:t>
            </a:r>
          </a:p>
          <a:p>
            <a:pPr lvl="1"/>
            <a:r>
              <a:rPr lang="en-GB" dirty="0"/>
              <a:t>Recruiters from Hill Air Force</a:t>
            </a:r>
          </a:p>
          <a:p>
            <a:pPr lvl="1"/>
            <a:r>
              <a:rPr lang="en-GB" dirty="0"/>
              <a:t>Kane Toomer (Talk about campus resources, important dates, and the advanced standing process)</a:t>
            </a:r>
            <a:endParaRPr lang="en-BE" dirty="0"/>
          </a:p>
        </p:txBody>
      </p:sp>
    </p:spTree>
    <p:extLst>
      <p:ext uri="{BB962C8B-B14F-4D97-AF65-F5344CB8AC3E}">
        <p14:creationId xmlns:p14="http://schemas.microsoft.com/office/powerpoint/2010/main" val="2316969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6"/>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b="1" dirty="0"/>
              <a:t>Abstraction in UML and Code </a:t>
            </a:r>
            <a:endParaRPr dirty="0"/>
          </a:p>
        </p:txBody>
      </p:sp>
      <p:pic>
        <p:nvPicPr>
          <p:cNvPr id="261" name="Google Shape;261;p16" descr="Table&#10;&#10;Description automatically generated"/>
          <p:cNvPicPr preferRelativeResize="0"/>
          <p:nvPr/>
        </p:nvPicPr>
        <p:blipFill rotWithShape="1">
          <a:blip r:embed="rId3">
            <a:alphaModFix/>
          </a:blip>
          <a:srcRect/>
          <a:stretch/>
        </p:blipFill>
        <p:spPr>
          <a:xfrm>
            <a:off x="508794" y="1943022"/>
            <a:ext cx="4611689" cy="2635251"/>
          </a:xfrm>
          <a:prstGeom prst="rect">
            <a:avLst/>
          </a:prstGeom>
          <a:noFill/>
          <a:ln>
            <a:noFill/>
          </a:ln>
        </p:spPr>
      </p:pic>
      <p:grpSp>
        <p:nvGrpSpPr>
          <p:cNvPr id="262" name="Google Shape;262;p16"/>
          <p:cNvGrpSpPr/>
          <p:nvPr/>
        </p:nvGrpSpPr>
        <p:grpSpPr>
          <a:xfrm>
            <a:off x="142874" y="4789409"/>
            <a:ext cx="1885949" cy="2008930"/>
            <a:chOff x="542924" y="4786313"/>
            <a:chExt cx="1885949" cy="2008930"/>
          </a:xfrm>
        </p:grpSpPr>
        <p:sp>
          <p:nvSpPr>
            <p:cNvPr id="263" name="Google Shape;263;p16"/>
            <p:cNvSpPr/>
            <p:nvPr/>
          </p:nvSpPr>
          <p:spPr>
            <a:xfrm>
              <a:off x="657225" y="4786313"/>
              <a:ext cx="1657350" cy="157162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 name="Google Shape;264;p16"/>
            <p:cNvSpPr/>
            <p:nvPr/>
          </p:nvSpPr>
          <p:spPr>
            <a:xfrm>
              <a:off x="908942" y="5784851"/>
              <a:ext cx="1153915" cy="469106"/>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p16"/>
            <p:cNvSpPr/>
            <p:nvPr/>
          </p:nvSpPr>
          <p:spPr>
            <a:xfrm>
              <a:off x="838200" y="4978400"/>
              <a:ext cx="481014" cy="53657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 name="Google Shape;266;p16"/>
            <p:cNvSpPr/>
            <p:nvPr/>
          </p:nvSpPr>
          <p:spPr>
            <a:xfrm>
              <a:off x="1583930" y="4921250"/>
              <a:ext cx="587770" cy="593725"/>
            </a:xfrm>
            <a:prstGeom prst="rect">
              <a:avLst/>
            </a:prstGeom>
            <a:no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67" name="Google Shape;267;p16"/>
            <p:cNvCxnSpPr>
              <a:stCxn id="265" idx="3"/>
            </p:cNvCxnSpPr>
            <p:nvPr/>
          </p:nvCxnSpPr>
          <p:spPr>
            <a:xfrm>
              <a:off x="1319214" y="5246688"/>
              <a:ext cx="264600" cy="0"/>
            </a:xfrm>
            <a:prstGeom prst="straightConnector1">
              <a:avLst/>
            </a:prstGeom>
            <a:noFill/>
            <a:ln w="28575" cap="flat" cmpd="sng">
              <a:solidFill>
                <a:schemeClr val="accent2"/>
              </a:solidFill>
              <a:prstDash val="solid"/>
              <a:miter lim="800000"/>
              <a:headEnd type="none" w="sm" len="sm"/>
              <a:tailEnd type="none" w="sm" len="sm"/>
            </a:ln>
          </p:spPr>
        </p:cxnSp>
        <p:cxnSp>
          <p:nvCxnSpPr>
            <p:cNvPr id="268" name="Google Shape;268;p16"/>
            <p:cNvCxnSpPr>
              <a:stCxn id="265" idx="2"/>
            </p:cNvCxnSpPr>
            <p:nvPr/>
          </p:nvCxnSpPr>
          <p:spPr>
            <a:xfrm>
              <a:off x="1078707" y="5514975"/>
              <a:ext cx="0" cy="270000"/>
            </a:xfrm>
            <a:prstGeom prst="straightConnector1">
              <a:avLst/>
            </a:prstGeom>
            <a:noFill/>
            <a:ln w="28575" cap="flat" cmpd="sng">
              <a:solidFill>
                <a:schemeClr val="accent2"/>
              </a:solidFill>
              <a:prstDash val="solid"/>
              <a:miter lim="800000"/>
              <a:headEnd type="none" w="sm" len="sm"/>
              <a:tailEnd type="none" w="sm" len="sm"/>
            </a:ln>
          </p:spPr>
        </p:cxnSp>
        <p:cxnSp>
          <p:nvCxnSpPr>
            <p:cNvPr id="269" name="Google Shape;269;p16"/>
            <p:cNvCxnSpPr/>
            <p:nvPr/>
          </p:nvCxnSpPr>
          <p:spPr>
            <a:xfrm>
              <a:off x="1877815" y="5514975"/>
              <a:ext cx="0" cy="269876"/>
            </a:xfrm>
            <a:prstGeom prst="straightConnector1">
              <a:avLst/>
            </a:prstGeom>
            <a:noFill/>
            <a:ln w="28575" cap="flat" cmpd="sng">
              <a:solidFill>
                <a:schemeClr val="accent2"/>
              </a:solidFill>
              <a:prstDash val="solid"/>
              <a:miter lim="800000"/>
              <a:headEnd type="none" w="sm" len="sm"/>
              <a:tailEnd type="none" w="sm" len="sm"/>
            </a:ln>
          </p:spPr>
        </p:cxnSp>
        <p:sp>
          <p:nvSpPr>
            <p:cNvPr id="270" name="Google Shape;270;p16"/>
            <p:cNvSpPr txBox="1"/>
            <p:nvPr/>
          </p:nvSpPr>
          <p:spPr>
            <a:xfrm>
              <a:off x="542924" y="6333578"/>
              <a:ext cx="188594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Components</a:t>
              </a:r>
              <a:endParaRPr/>
            </a:p>
          </p:txBody>
        </p:sp>
      </p:grpSp>
      <p:grpSp>
        <p:nvGrpSpPr>
          <p:cNvPr id="271" name="Google Shape;271;p16"/>
          <p:cNvGrpSpPr/>
          <p:nvPr/>
        </p:nvGrpSpPr>
        <p:grpSpPr>
          <a:xfrm>
            <a:off x="2057400" y="5000544"/>
            <a:ext cx="3414713" cy="1200329"/>
            <a:chOff x="2057400" y="4959346"/>
            <a:chExt cx="3414713" cy="1200329"/>
          </a:xfrm>
        </p:grpSpPr>
        <p:cxnSp>
          <p:nvCxnSpPr>
            <p:cNvPr id="272" name="Google Shape;272;p16"/>
            <p:cNvCxnSpPr/>
            <p:nvPr/>
          </p:nvCxnSpPr>
          <p:spPr>
            <a:xfrm>
              <a:off x="2057400" y="5476873"/>
              <a:ext cx="1414463" cy="0"/>
            </a:xfrm>
            <a:prstGeom prst="straightConnector1">
              <a:avLst/>
            </a:prstGeom>
            <a:noFill/>
            <a:ln w="76200" cap="flat" cmpd="sng">
              <a:solidFill>
                <a:schemeClr val="dk1"/>
              </a:solidFill>
              <a:prstDash val="solid"/>
              <a:miter lim="800000"/>
              <a:headEnd type="none" w="sm" len="sm"/>
              <a:tailEnd type="triangle" w="med" len="med"/>
            </a:ln>
          </p:spPr>
        </p:cxnSp>
        <p:sp>
          <p:nvSpPr>
            <p:cNvPr id="273" name="Google Shape;273;p16"/>
            <p:cNvSpPr txBox="1"/>
            <p:nvPr/>
          </p:nvSpPr>
          <p:spPr>
            <a:xfrm>
              <a:off x="2084289" y="5010803"/>
              <a:ext cx="1086446" cy="10002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Design</a:t>
              </a:r>
              <a:endParaRPr/>
            </a:p>
            <a:p>
              <a:pPr marL="0" marR="0" lvl="0" indent="0" algn="l" rtl="0">
                <a:spcBef>
                  <a:spcPts val="0"/>
                </a:spcBef>
                <a:spcAft>
                  <a:spcPts val="0"/>
                </a:spcAft>
                <a:buNone/>
              </a:pPr>
              <a:r>
                <a:rPr lang="en-GB" sz="11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GB" sz="2400">
                  <a:solidFill>
                    <a:schemeClr val="dk1"/>
                  </a:solidFill>
                  <a:latin typeface="Calibri"/>
                  <a:ea typeface="Calibri"/>
                  <a:cs typeface="Calibri"/>
                  <a:sym typeface="Calibri"/>
                </a:rPr>
                <a:t>Goal</a:t>
              </a:r>
              <a:endParaRPr/>
            </a:p>
          </p:txBody>
        </p:sp>
        <p:sp>
          <p:nvSpPr>
            <p:cNvPr id="274" name="Google Shape;274;p16"/>
            <p:cNvSpPr txBox="1"/>
            <p:nvPr/>
          </p:nvSpPr>
          <p:spPr>
            <a:xfrm>
              <a:off x="3614738" y="4959346"/>
              <a:ext cx="1857375" cy="1200329"/>
            </a:xfrm>
            <a:prstGeom prst="rect">
              <a:avLst/>
            </a:prstGeom>
            <a:noFill/>
            <a:ln w="3810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a:solidFill>
                    <a:schemeClr val="dk1"/>
                  </a:solidFill>
                  <a:latin typeface="Calibri"/>
                  <a:ea typeface="Calibri"/>
                  <a:cs typeface="Calibri"/>
                  <a:sym typeface="Calibri"/>
                </a:rPr>
                <a:t>Classes </a:t>
              </a:r>
              <a:endParaRPr/>
            </a:p>
            <a:p>
              <a:pPr marL="0" marR="0" lvl="0" indent="0" algn="ctr" rtl="0">
                <a:spcBef>
                  <a:spcPts val="0"/>
                </a:spcBef>
                <a:spcAft>
                  <a:spcPts val="0"/>
                </a:spcAft>
                <a:buNone/>
              </a:pPr>
              <a:r>
                <a:rPr lang="en-GB" sz="2400">
                  <a:solidFill>
                    <a:schemeClr val="dk1"/>
                  </a:solidFill>
                  <a:latin typeface="Calibri"/>
                  <a:ea typeface="Calibri"/>
                  <a:cs typeface="Calibri"/>
                  <a:sym typeface="Calibri"/>
                </a:rPr>
                <a:t>Functions </a:t>
              </a:r>
              <a:endParaRPr/>
            </a:p>
            <a:p>
              <a:pPr marL="0" marR="0" lvl="0" indent="0" algn="ctr" rtl="0">
                <a:spcBef>
                  <a:spcPts val="0"/>
                </a:spcBef>
                <a:spcAft>
                  <a:spcPts val="0"/>
                </a:spcAft>
                <a:buNone/>
              </a:pPr>
              <a:r>
                <a:rPr lang="en-GB" sz="2400">
                  <a:solidFill>
                    <a:schemeClr val="dk1"/>
                  </a:solidFill>
                  <a:latin typeface="Calibri"/>
                  <a:ea typeface="Calibri"/>
                  <a:cs typeface="Calibri"/>
                  <a:sym typeface="Calibri"/>
                </a:rPr>
                <a:t>Components</a:t>
              </a:r>
              <a:endParaRPr/>
            </a:p>
          </p:txBody>
        </p:sp>
      </p:grpSp>
      <p:pic>
        <p:nvPicPr>
          <p:cNvPr id="275" name="Google Shape;275;p16" descr="Graphical user interface, text&#10;&#10;Description automatically generated"/>
          <p:cNvPicPr preferRelativeResize="0"/>
          <p:nvPr/>
        </p:nvPicPr>
        <p:blipFill rotWithShape="1">
          <a:blip r:embed="rId4">
            <a:alphaModFix/>
          </a:blip>
          <a:srcRect/>
          <a:stretch/>
        </p:blipFill>
        <p:spPr>
          <a:xfrm>
            <a:off x="7358063" y="1943022"/>
            <a:ext cx="4611689" cy="2651319"/>
          </a:xfrm>
          <a:prstGeom prst="rect">
            <a:avLst/>
          </a:prstGeom>
          <a:noFill/>
          <a:ln>
            <a:noFill/>
          </a:ln>
        </p:spPr>
      </p:pic>
      <p:sp>
        <p:nvSpPr>
          <p:cNvPr id="276" name="Google Shape;276;p16"/>
          <p:cNvSpPr txBox="1"/>
          <p:nvPr/>
        </p:nvSpPr>
        <p:spPr>
          <a:xfrm>
            <a:off x="9515474" y="2131701"/>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Class Name</a:t>
            </a:r>
            <a:endParaRPr/>
          </a:p>
        </p:txBody>
      </p:sp>
      <p:sp>
        <p:nvSpPr>
          <p:cNvPr id="277" name="Google Shape;277;p16"/>
          <p:cNvSpPr txBox="1"/>
          <p:nvPr/>
        </p:nvSpPr>
        <p:spPr>
          <a:xfrm>
            <a:off x="9515474" y="3075981"/>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Properties</a:t>
            </a:r>
            <a:endParaRPr/>
          </a:p>
        </p:txBody>
      </p:sp>
      <p:sp>
        <p:nvSpPr>
          <p:cNvPr id="278" name="Google Shape;278;p16"/>
          <p:cNvSpPr txBox="1"/>
          <p:nvPr/>
        </p:nvSpPr>
        <p:spPr>
          <a:xfrm>
            <a:off x="9515474" y="4052415"/>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Operations</a:t>
            </a:r>
            <a:endParaRPr/>
          </a:p>
        </p:txBody>
      </p:sp>
      <p:grpSp>
        <p:nvGrpSpPr>
          <p:cNvPr id="279" name="Google Shape;279;p16"/>
          <p:cNvGrpSpPr/>
          <p:nvPr/>
        </p:nvGrpSpPr>
        <p:grpSpPr>
          <a:xfrm>
            <a:off x="1771650" y="2727257"/>
            <a:ext cx="5721350" cy="1509824"/>
            <a:chOff x="1771650" y="2200275"/>
            <a:chExt cx="5721350" cy="1509824"/>
          </a:xfrm>
        </p:grpSpPr>
        <p:sp>
          <p:nvSpPr>
            <p:cNvPr id="280" name="Google Shape;280;p16"/>
            <p:cNvSpPr/>
            <p:nvPr/>
          </p:nvSpPr>
          <p:spPr>
            <a:xfrm>
              <a:off x="1771650" y="2200275"/>
              <a:ext cx="312639" cy="971550"/>
            </a:xfrm>
            <a:prstGeom prst="rightBrace">
              <a:avLst>
                <a:gd name="adj1" fmla="val 8333"/>
                <a:gd name="adj2" fmla="val 50000"/>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16"/>
            <p:cNvSpPr/>
            <p:nvPr/>
          </p:nvSpPr>
          <p:spPr>
            <a:xfrm flipH="1">
              <a:off x="7071519" y="2255924"/>
              <a:ext cx="421481" cy="971550"/>
            </a:xfrm>
            <a:prstGeom prst="rightBrace">
              <a:avLst>
                <a:gd name="adj1" fmla="val 8333"/>
                <a:gd name="adj2" fmla="val 50000"/>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282" name="Google Shape;282;p16"/>
            <p:cNvCxnSpPr/>
            <p:nvPr/>
          </p:nvCxnSpPr>
          <p:spPr>
            <a:xfrm>
              <a:off x="2212881" y="2686050"/>
              <a:ext cx="4730849" cy="55649"/>
            </a:xfrm>
            <a:prstGeom prst="straightConnector1">
              <a:avLst/>
            </a:prstGeom>
            <a:noFill/>
            <a:ln w="28575" cap="flat" cmpd="sng">
              <a:solidFill>
                <a:srgbClr val="C00000"/>
              </a:solidFill>
              <a:prstDash val="solid"/>
              <a:miter lim="800000"/>
              <a:headEnd type="none" w="sm" len="sm"/>
              <a:tailEnd type="triangle" w="med" len="med"/>
            </a:ln>
          </p:spPr>
        </p:cxnSp>
        <p:cxnSp>
          <p:nvCxnSpPr>
            <p:cNvPr id="283" name="Google Shape;283;p16"/>
            <p:cNvCxnSpPr/>
            <p:nvPr/>
          </p:nvCxnSpPr>
          <p:spPr>
            <a:xfrm>
              <a:off x="1871662" y="3334828"/>
              <a:ext cx="5621338" cy="375271"/>
            </a:xfrm>
            <a:prstGeom prst="straightConnector1">
              <a:avLst/>
            </a:prstGeom>
            <a:noFill/>
            <a:ln w="28575" cap="flat" cmpd="sng">
              <a:solidFill>
                <a:srgbClr val="C00000"/>
              </a:solidFill>
              <a:prstDash val="solid"/>
              <a:miter lim="800000"/>
              <a:headEnd type="none" w="sm" len="sm"/>
              <a:tailEnd type="triangle" w="med" len="med"/>
            </a:ln>
          </p:spPr>
        </p:cxnSp>
      </p:grpSp>
      <p:sp>
        <p:nvSpPr>
          <p:cNvPr id="2" name="TextBox 1">
            <a:extLst>
              <a:ext uri="{FF2B5EF4-FFF2-40B4-BE49-F238E27FC236}">
                <a16:creationId xmlns:a16="http://schemas.microsoft.com/office/drawing/2014/main" id="{BBB83208-6D3C-61EC-0844-8E2A931D9EAF}"/>
              </a:ext>
            </a:extLst>
          </p:cNvPr>
          <p:cNvSpPr txBox="1"/>
          <p:nvPr/>
        </p:nvSpPr>
        <p:spPr>
          <a:xfrm>
            <a:off x="3722848" y="1058018"/>
            <a:ext cx="4391712" cy="461665"/>
          </a:xfrm>
          <a:prstGeom prst="rect">
            <a:avLst/>
          </a:prstGeom>
          <a:noFill/>
          <a:ln w="38100">
            <a:solidFill>
              <a:srgbClr val="145113"/>
            </a:solidFill>
          </a:ln>
        </p:spPr>
        <p:txBody>
          <a:bodyPr wrap="square" rtlCol="0">
            <a:spAutoFit/>
          </a:bodyPr>
          <a:lstStyle/>
          <a:p>
            <a:r>
              <a:rPr lang="en-BE" sz="2400" dirty="0"/>
              <a:t>Abstracting a Food component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1"/>
                                        </p:tgtEl>
                                        <p:attrNameLst>
                                          <p:attrName>style.visibility</p:attrName>
                                        </p:attrNameLst>
                                      </p:cBhvr>
                                      <p:to>
                                        <p:strVal val="visible"/>
                                      </p:to>
                                    </p:set>
                                    <p:animEffect transition="in" filter="fade">
                                      <p:cBhvr>
                                        <p:cTn id="12" dur="500"/>
                                        <p:tgtEl>
                                          <p:spTgt spid="2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2"/>
                                        </p:tgtEl>
                                        <p:attrNameLst>
                                          <p:attrName>style.visibility</p:attrName>
                                        </p:attrNameLst>
                                      </p:cBhvr>
                                      <p:to>
                                        <p:strVal val="visible"/>
                                      </p:to>
                                    </p:set>
                                    <p:animEffect transition="in" filter="fade">
                                      <p:cBhvr>
                                        <p:cTn id="17" dur="500"/>
                                        <p:tgtEl>
                                          <p:spTgt spid="262"/>
                                        </p:tgtEl>
                                      </p:cBhvr>
                                    </p:animEffect>
                                  </p:childTnLst>
                                </p:cTn>
                              </p:par>
                              <p:par>
                                <p:cTn id="18" presetID="10" presetClass="entr" presetSubtype="0" fill="hold" nodeType="withEffect">
                                  <p:stCondLst>
                                    <p:cond delay="0"/>
                                  </p:stCondLst>
                                  <p:childTnLst>
                                    <p:set>
                                      <p:cBhvr>
                                        <p:cTn id="19" dur="1" fill="hold">
                                          <p:stCondLst>
                                            <p:cond delay="0"/>
                                          </p:stCondLst>
                                        </p:cTn>
                                        <p:tgtEl>
                                          <p:spTgt spid="271"/>
                                        </p:tgtEl>
                                        <p:attrNameLst>
                                          <p:attrName>style.visibility</p:attrName>
                                        </p:attrNameLst>
                                      </p:cBhvr>
                                      <p:to>
                                        <p:strVal val="visible"/>
                                      </p:to>
                                    </p:set>
                                    <p:animEffect transition="in" filter="fade">
                                      <p:cBhvr>
                                        <p:cTn id="20" dur="500"/>
                                        <p:tgtEl>
                                          <p:spTgt spid="27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75"/>
                                        </p:tgtEl>
                                        <p:attrNameLst>
                                          <p:attrName>style.visibility</p:attrName>
                                        </p:attrNameLst>
                                      </p:cBhvr>
                                      <p:to>
                                        <p:strVal val="visible"/>
                                      </p:to>
                                    </p:set>
                                    <p:animEffect transition="in" filter="fade">
                                      <p:cBhvr>
                                        <p:cTn id="25" dur="500"/>
                                        <p:tgtEl>
                                          <p:spTgt spid="27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76"/>
                                        </p:tgtEl>
                                        <p:attrNameLst>
                                          <p:attrName>style.visibility</p:attrName>
                                        </p:attrNameLst>
                                      </p:cBhvr>
                                      <p:to>
                                        <p:strVal val="visible"/>
                                      </p:to>
                                    </p:set>
                                    <p:anim calcmode="lin" valueType="num">
                                      <p:cBhvr additive="base">
                                        <p:cTn id="30" dur="500"/>
                                        <p:tgtEl>
                                          <p:spTgt spid="276"/>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2" presetClass="entr" presetSubtype="4" fill="hold" nodeType="afterEffect">
                                  <p:stCondLst>
                                    <p:cond delay="0"/>
                                  </p:stCondLst>
                                  <p:childTnLst>
                                    <p:set>
                                      <p:cBhvr>
                                        <p:cTn id="33" dur="1" fill="hold">
                                          <p:stCondLst>
                                            <p:cond delay="0"/>
                                          </p:stCondLst>
                                        </p:cTn>
                                        <p:tgtEl>
                                          <p:spTgt spid="277"/>
                                        </p:tgtEl>
                                        <p:attrNameLst>
                                          <p:attrName>style.visibility</p:attrName>
                                        </p:attrNameLst>
                                      </p:cBhvr>
                                      <p:to>
                                        <p:strVal val="visible"/>
                                      </p:to>
                                    </p:set>
                                    <p:anim calcmode="lin" valueType="num">
                                      <p:cBhvr additive="base">
                                        <p:cTn id="34" dur="500"/>
                                        <p:tgtEl>
                                          <p:spTgt spid="277"/>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 presetClass="entr" presetSubtype="4" fill="hold" nodeType="afterEffect">
                                  <p:stCondLst>
                                    <p:cond delay="0"/>
                                  </p:stCondLst>
                                  <p:childTnLst>
                                    <p:set>
                                      <p:cBhvr>
                                        <p:cTn id="37" dur="1" fill="hold">
                                          <p:stCondLst>
                                            <p:cond delay="0"/>
                                          </p:stCondLst>
                                        </p:cTn>
                                        <p:tgtEl>
                                          <p:spTgt spid="278"/>
                                        </p:tgtEl>
                                        <p:attrNameLst>
                                          <p:attrName>style.visibility</p:attrName>
                                        </p:attrNameLst>
                                      </p:cBhvr>
                                      <p:to>
                                        <p:strVal val="visible"/>
                                      </p:to>
                                    </p:set>
                                    <p:anim calcmode="lin" valueType="num">
                                      <p:cBhvr additive="base">
                                        <p:cTn id="38" dur="500"/>
                                        <p:tgtEl>
                                          <p:spTgt spid="27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79"/>
                                        </p:tgtEl>
                                        <p:attrNameLst>
                                          <p:attrName>style.visibility</p:attrName>
                                        </p:attrNameLst>
                                      </p:cBhvr>
                                      <p:to>
                                        <p:strVal val="visible"/>
                                      </p:to>
                                    </p:set>
                                    <p:animEffect transition="in" filter="fade">
                                      <p:cBhvr>
                                        <p:cTn id="43"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7"/>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b="1"/>
              <a:t>Abstraction in UML and Code </a:t>
            </a:r>
            <a:endParaRPr/>
          </a:p>
        </p:txBody>
      </p:sp>
      <p:sp>
        <p:nvSpPr>
          <p:cNvPr id="294" name="Google Shape;294;p17"/>
          <p:cNvSpPr txBox="1"/>
          <p:nvPr/>
        </p:nvSpPr>
        <p:spPr>
          <a:xfrm>
            <a:off x="421489" y="1288245"/>
            <a:ext cx="6100762" cy="3693319"/>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public class Food{</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rgbClr val="166623"/>
              </a:solidFill>
              <a:latin typeface="Calibri"/>
              <a:ea typeface="Calibri"/>
              <a:cs typeface="Calibri"/>
              <a:sym typeface="Calibri"/>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a:t>
            </a:r>
            <a:endParaRPr sz="1800">
              <a:solidFill>
                <a:srgbClr val="166623"/>
              </a:solidFill>
              <a:latin typeface="Calibri"/>
              <a:ea typeface="Calibri"/>
              <a:cs typeface="Calibri"/>
              <a:sym typeface="Calibri"/>
            </a:endParaRPr>
          </a:p>
        </p:txBody>
      </p:sp>
      <p:sp>
        <p:nvSpPr>
          <p:cNvPr id="295" name="Google Shape;295;p17"/>
          <p:cNvSpPr/>
          <p:nvPr/>
        </p:nvSpPr>
        <p:spPr>
          <a:xfrm>
            <a:off x="846141" y="1502563"/>
            <a:ext cx="3099600" cy="184308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public String groceryID;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String name;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String manufacturer;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Date expiryDate; </a:t>
            </a:r>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public double price;</a:t>
            </a:r>
            <a:endParaRPr/>
          </a:p>
        </p:txBody>
      </p:sp>
      <p:sp>
        <p:nvSpPr>
          <p:cNvPr id="296" name="Google Shape;296;p17"/>
          <p:cNvSpPr/>
          <p:nvPr/>
        </p:nvSpPr>
        <p:spPr>
          <a:xfrm>
            <a:off x="846141" y="3388512"/>
            <a:ext cx="3611565" cy="13144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public boolean isOnSale( Date date ) {</a:t>
            </a:r>
            <a:endParaRPr/>
          </a:p>
          <a:p>
            <a:pPr marL="0" marR="0" lvl="0" indent="0" algn="l" rtl="0">
              <a:spcBef>
                <a:spcPts val="0"/>
              </a:spcBef>
              <a:spcAft>
                <a:spcPts val="0"/>
              </a:spcAft>
              <a:buNone/>
            </a:pPr>
            <a:endParaRPr sz="1800">
              <a:solidFill>
                <a:srgbClr val="166623"/>
              </a:solidFill>
              <a:latin typeface="Calibri"/>
              <a:ea typeface="Calibri"/>
              <a:cs typeface="Calibri"/>
              <a:sym typeface="Calibri"/>
            </a:endParaRPr>
          </a:p>
          <a:p>
            <a:pPr marL="0" marR="0" lvl="0" indent="0" algn="l" rtl="0">
              <a:spcBef>
                <a:spcPts val="0"/>
              </a:spcBef>
              <a:spcAft>
                <a:spcPts val="0"/>
              </a:spcAft>
              <a:buNone/>
            </a:pPr>
            <a:r>
              <a:rPr lang="en-GB" sz="1800">
                <a:solidFill>
                  <a:srgbClr val="166623"/>
                </a:solidFill>
                <a:latin typeface="Calibri"/>
                <a:ea typeface="Calibri"/>
                <a:cs typeface="Calibri"/>
                <a:sym typeface="Calibri"/>
              </a:rPr>
              <a: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 name="Google Shape;275;p16" descr="Graphical user interface, text&#10;&#10;Description automatically generated">
            <a:extLst>
              <a:ext uri="{FF2B5EF4-FFF2-40B4-BE49-F238E27FC236}">
                <a16:creationId xmlns:a16="http://schemas.microsoft.com/office/drawing/2014/main" id="{AC8AA4CC-A840-6671-7CAD-A2FF349BF691}"/>
              </a:ext>
            </a:extLst>
          </p:cNvPr>
          <p:cNvPicPr preferRelativeResize="0"/>
          <p:nvPr/>
        </p:nvPicPr>
        <p:blipFill rotWithShape="1">
          <a:blip r:embed="rId3">
            <a:alphaModFix/>
          </a:blip>
          <a:srcRect/>
          <a:stretch/>
        </p:blipFill>
        <p:spPr>
          <a:xfrm>
            <a:off x="7358063" y="1644640"/>
            <a:ext cx="4611689" cy="2651319"/>
          </a:xfrm>
          <a:prstGeom prst="rect">
            <a:avLst/>
          </a:prstGeom>
          <a:noFill/>
          <a:ln>
            <a:noFill/>
          </a:ln>
        </p:spPr>
      </p:pic>
      <p:sp>
        <p:nvSpPr>
          <p:cNvPr id="3" name="Google Shape;276;p16">
            <a:extLst>
              <a:ext uri="{FF2B5EF4-FFF2-40B4-BE49-F238E27FC236}">
                <a16:creationId xmlns:a16="http://schemas.microsoft.com/office/drawing/2014/main" id="{92291495-3552-A34D-7BA7-007776DCF9D6}"/>
              </a:ext>
            </a:extLst>
          </p:cNvPr>
          <p:cNvSpPr txBox="1"/>
          <p:nvPr/>
        </p:nvSpPr>
        <p:spPr>
          <a:xfrm>
            <a:off x="9515474" y="1833319"/>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Class Name</a:t>
            </a:r>
            <a:endParaRPr/>
          </a:p>
        </p:txBody>
      </p:sp>
      <p:sp>
        <p:nvSpPr>
          <p:cNvPr id="4" name="Google Shape;277;p16">
            <a:extLst>
              <a:ext uri="{FF2B5EF4-FFF2-40B4-BE49-F238E27FC236}">
                <a16:creationId xmlns:a16="http://schemas.microsoft.com/office/drawing/2014/main" id="{C967ED2C-5275-EA19-EE24-1244D6521EEC}"/>
              </a:ext>
            </a:extLst>
          </p:cNvPr>
          <p:cNvSpPr txBox="1"/>
          <p:nvPr/>
        </p:nvSpPr>
        <p:spPr>
          <a:xfrm>
            <a:off x="9515474" y="2777599"/>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Calibri"/>
                <a:ea typeface="Calibri"/>
                <a:cs typeface="Calibri"/>
                <a:sym typeface="Calibri"/>
              </a:rPr>
              <a:t>Properties</a:t>
            </a:r>
            <a:endParaRPr/>
          </a:p>
        </p:txBody>
      </p:sp>
      <p:sp>
        <p:nvSpPr>
          <p:cNvPr id="5" name="Google Shape;278;p16">
            <a:extLst>
              <a:ext uri="{FF2B5EF4-FFF2-40B4-BE49-F238E27FC236}">
                <a16:creationId xmlns:a16="http://schemas.microsoft.com/office/drawing/2014/main" id="{770C0E5A-8442-98EA-76B6-28F65D055952}"/>
              </a:ext>
            </a:extLst>
          </p:cNvPr>
          <p:cNvSpPr txBox="1"/>
          <p:nvPr/>
        </p:nvSpPr>
        <p:spPr>
          <a:xfrm>
            <a:off x="9515474" y="3754033"/>
            <a:ext cx="1428750" cy="369332"/>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dirty="0">
                <a:solidFill>
                  <a:schemeClr val="dk1"/>
                </a:solidFill>
                <a:latin typeface="Calibri"/>
                <a:ea typeface="Calibri"/>
                <a:cs typeface="Calibri"/>
                <a:sym typeface="Calibri"/>
              </a:rPr>
              <a:t>Operations</a:t>
            </a:r>
            <a:endParaRPr dirty="0"/>
          </a:p>
        </p:txBody>
      </p:sp>
      <p:sp>
        <p:nvSpPr>
          <p:cNvPr id="6" name="TextBox 5">
            <a:extLst>
              <a:ext uri="{FF2B5EF4-FFF2-40B4-BE49-F238E27FC236}">
                <a16:creationId xmlns:a16="http://schemas.microsoft.com/office/drawing/2014/main" id="{39190130-FCCD-15A4-E03E-3B5C3EE325DC}"/>
              </a:ext>
            </a:extLst>
          </p:cNvPr>
          <p:cNvSpPr txBox="1"/>
          <p:nvPr/>
        </p:nvSpPr>
        <p:spPr>
          <a:xfrm>
            <a:off x="10944224" y="2829555"/>
            <a:ext cx="941145" cy="307777"/>
          </a:xfrm>
          <a:prstGeom prst="rect">
            <a:avLst/>
          </a:prstGeom>
          <a:noFill/>
        </p:spPr>
        <p:txBody>
          <a:bodyPr wrap="square" rtlCol="0">
            <a:spAutoFit/>
          </a:bodyPr>
          <a:lstStyle/>
          <a:p>
            <a:r>
              <a:rPr lang="en-BE" dirty="0"/>
              <a:t>Variables</a:t>
            </a:r>
          </a:p>
        </p:txBody>
      </p:sp>
      <p:sp>
        <p:nvSpPr>
          <p:cNvPr id="7" name="TextBox 6">
            <a:extLst>
              <a:ext uri="{FF2B5EF4-FFF2-40B4-BE49-F238E27FC236}">
                <a16:creationId xmlns:a16="http://schemas.microsoft.com/office/drawing/2014/main" id="{9249E75D-D02A-3C20-BEF0-D29266F0708E}"/>
              </a:ext>
            </a:extLst>
          </p:cNvPr>
          <p:cNvSpPr txBox="1"/>
          <p:nvPr/>
        </p:nvSpPr>
        <p:spPr>
          <a:xfrm>
            <a:off x="10944223" y="3784810"/>
            <a:ext cx="941145" cy="307777"/>
          </a:xfrm>
          <a:prstGeom prst="rect">
            <a:avLst/>
          </a:prstGeom>
          <a:noFill/>
        </p:spPr>
        <p:txBody>
          <a:bodyPr wrap="square" rtlCol="0">
            <a:spAutoFit/>
          </a:bodyPr>
          <a:lstStyle/>
          <a:p>
            <a:r>
              <a:rPr lang="en-BE" dirty="0"/>
              <a:t>Methods</a:t>
            </a:r>
          </a:p>
        </p:txBody>
      </p:sp>
      <p:grpSp>
        <p:nvGrpSpPr>
          <p:cNvPr id="10" name="Group 9">
            <a:extLst>
              <a:ext uri="{FF2B5EF4-FFF2-40B4-BE49-F238E27FC236}">
                <a16:creationId xmlns:a16="http://schemas.microsoft.com/office/drawing/2014/main" id="{9EB8A8B2-5281-0F5A-2D34-0045E5B53AD3}"/>
              </a:ext>
            </a:extLst>
          </p:cNvPr>
          <p:cNvGrpSpPr/>
          <p:nvPr/>
        </p:nvGrpSpPr>
        <p:grpSpPr>
          <a:xfrm>
            <a:off x="4301650" y="1864096"/>
            <a:ext cx="1801502" cy="560010"/>
            <a:chOff x="4301650" y="1864096"/>
            <a:chExt cx="1801502" cy="560010"/>
          </a:xfrm>
        </p:grpSpPr>
        <p:sp>
          <p:nvSpPr>
            <p:cNvPr id="8" name="TextBox 7">
              <a:extLst>
                <a:ext uri="{FF2B5EF4-FFF2-40B4-BE49-F238E27FC236}">
                  <a16:creationId xmlns:a16="http://schemas.microsoft.com/office/drawing/2014/main" id="{7EFCA5DD-5BBE-F619-2212-14F761B737E3}"/>
                </a:ext>
              </a:extLst>
            </p:cNvPr>
            <p:cNvSpPr txBox="1"/>
            <p:nvPr/>
          </p:nvSpPr>
          <p:spPr>
            <a:xfrm>
              <a:off x="4301650" y="2116329"/>
              <a:ext cx="1801502" cy="307777"/>
            </a:xfrm>
            <a:prstGeom prst="rect">
              <a:avLst/>
            </a:prstGeom>
            <a:noFill/>
            <a:ln w="28575">
              <a:solidFill>
                <a:srgbClr val="145113"/>
              </a:solidFill>
            </a:ln>
          </p:spPr>
          <p:txBody>
            <a:bodyPr wrap="square" rtlCol="0">
              <a:spAutoFit/>
            </a:bodyPr>
            <a:lstStyle/>
            <a:p>
              <a:r>
                <a:rPr lang="en-BE" dirty="0"/>
                <a:t>All variables - public</a:t>
              </a:r>
            </a:p>
          </p:txBody>
        </p:sp>
        <p:sp>
          <p:nvSpPr>
            <p:cNvPr id="9" name="TextBox 8">
              <a:extLst>
                <a:ext uri="{FF2B5EF4-FFF2-40B4-BE49-F238E27FC236}">
                  <a16:creationId xmlns:a16="http://schemas.microsoft.com/office/drawing/2014/main" id="{B60E7C3E-9E65-A107-C108-7B8761A96B6E}"/>
                </a:ext>
              </a:extLst>
            </p:cNvPr>
            <p:cNvSpPr txBox="1"/>
            <p:nvPr/>
          </p:nvSpPr>
          <p:spPr>
            <a:xfrm>
              <a:off x="4781553" y="1864096"/>
              <a:ext cx="934279" cy="307777"/>
            </a:xfrm>
            <a:prstGeom prst="rect">
              <a:avLst/>
            </a:prstGeom>
            <a:noFill/>
          </p:spPr>
          <p:txBody>
            <a:bodyPr wrap="square" rtlCol="0">
              <a:spAutoFit/>
            </a:bodyPr>
            <a:lstStyle/>
            <a:p>
              <a:r>
                <a:rPr lang="en-BE" dirty="0"/>
                <a:t>For now</a:t>
              </a:r>
            </a:p>
          </p:txBody>
        </p:sp>
      </p:grpSp>
      <p:grpSp>
        <p:nvGrpSpPr>
          <p:cNvPr id="15" name="Group 14">
            <a:extLst>
              <a:ext uri="{FF2B5EF4-FFF2-40B4-BE49-F238E27FC236}">
                <a16:creationId xmlns:a16="http://schemas.microsoft.com/office/drawing/2014/main" id="{54982D46-3285-3B29-4FB5-115616CD8157}"/>
              </a:ext>
            </a:extLst>
          </p:cNvPr>
          <p:cNvGrpSpPr/>
          <p:nvPr/>
        </p:nvGrpSpPr>
        <p:grpSpPr>
          <a:xfrm>
            <a:off x="4375783" y="2502568"/>
            <a:ext cx="1801502" cy="835041"/>
            <a:chOff x="4375783" y="2502568"/>
            <a:chExt cx="1801502" cy="835041"/>
          </a:xfrm>
        </p:grpSpPr>
        <p:grpSp>
          <p:nvGrpSpPr>
            <p:cNvPr id="11" name="Group 10">
              <a:extLst>
                <a:ext uri="{FF2B5EF4-FFF2-40B4-BE49-F238E27FC236}">
                  <a16:creationId xmlns:a16="http://schemas.microsoft.com/office/drawing/2014/main" id="{5489C51F-D577-819C-F1C3-C6E065C65130}"/>
                </a:ext>
              </a:extLst>
            </p:cNvPr>
            <p:cNvGrpSpPr/>
            <p:nvPr/>
          </p:nvGrpSpPr>
          <p:grpSpPr>
            <a:xfrm>
              <a:off x="4375783" y="2777599"/>
              <a:ext cx="1801502" cy="560010"/>
              <a:chOff x="4301650" y="1864096"/>
              <a:chExt cx="1801502" cy="560010"/>
            </a:xfrm>
            <a:solidFill>
              <a:schemeClr val="bg1"/>
            </a:solidFill>
          </p:grpSpPr>
          <p:sp>
            <p:nvSpPr>
              <p:cNvPr id="13" name="TextBox 12">
                <a:extLst>
                  <a:ext uri="{FF2B5EF4-FFF2-40B4-BE49-F238E27FC236}">
                    <a16:creationId xmlns:a16="http://schemas.microsoft.com/office/drawing/2014/main" id="{A19CB4A9-BB32-B06C-8EB7-36F5DAC396ED}"/>
                  </a:ext>
                </a:extLst>
              </p:cNvPr>
              <p:cNvSpPr txBox="1"/>
              <p:nvPr/>
            </p:nvSpPr>
            <p:spPr>
              <a:xfrm>
                <a:off x="4810429" y="1864096"/>
                <a:ext cx="621090" cy="307777"/>
              </a:xfrm>
              <a:prstGeom prst="rect">
                <a:avLst/>
              </a:prstGeom>
              <a:grpFill/>
            </p:spPr>
            <p:txBody>
              <a:bodyPr wrap="square" rtlCol="0">
                <a:spAutoFit/>
              </a:bodyPr>
              <a:lstStyle/>
              <a:p>
                <a:r>
                  <a:rPr lang="en-BE" dirty="0"/>
                  <a:t>Later</a:t>
                </a:r>
              </a:p>
            </p:txBody>
          </p:sp>
          <p:sp>
            <p:nvSpPr>
              <p:cNvPr id="12" name="TextBox 11">
                <a:extLst>
                  <a:ext uri="{FF2B5EF4-FFF2-40B4-BE49-F238E27FC236}">
                    <a16:creationId xmlns:a16="http://schemas.microsoft.com/office/drawing/2014/main" id="{B1C69F43-5672-FADA-20B1-6599DB57E546}"/>
                  </a:ext>
                </a:extLst>
              </p:cNvPr>
              <p:cNvSpPr txBox="1"/>
              <p:nvPr/>
            </p:nvSpPr>
            <p:spPr>
              <a:xfrm>
                <a:off x="4301650" y="2116329"/>
                <a:ext cx="1801502" cy="307777"/>
              </a:xfrm>
              <a:prstGeom prst="rect">
                <a:avLst/>
              </a:prstGeom>
              <a:grpFill/>
              <a:ln w="28575">
                <a:solidFill>
                  <a:srgbClr val="145113"/>
                </a:solidFill>
              </a:ln>
            </p:spPr>
            <p:txBody>
              <a:bodyPr wrap="square" rtlCol="0">
                <a:spAutoFit/>
              </a:bodyPr>
              <a:lstStyle/>
              <a:p>
                <a:pPr algn="ctr"/>
                <a:r>
                  <a:rPr lang="en-BE" dirty="0"/>
                  <a:t>Access Modifiers</a:t>
                </a:r>
              </a:p>
            </p:txBody>
          </p:sp>
        </p:grpSp>
        <p:sp>
          <p:nvSpPr>
            <p:cNvPr id="14" name="Down Arrow 13">
              <a:extLst>
                <a:ext uri="{FF2B5EF4-FFF2-40B4-BE49-F238E27FC236}">
                  <a16:creationId xmlns:a16="http://schemas.microsoft.com/office/drawing/2014/main" id="{422CCE2D-440F-9E57-0702-7ED58ACE7AE7}"/>
                </a:ext>
              </a:extLst>
            </p:cNvPr>
            <p:cNvSpPr/>
            <p:nvPr/>
          </p:nvSpPr>
          <p:spPr>
            <a:xfrm>
              <a:off x="5082139" y="2502568"/>
              <a:ext cx="240686" cy="275031"/>
            </a:xfrm>
            <a:prstGeom prst="downArrow">
              <a:avLst/>
            </a:prstGeom>
            <a:solidFill>
              <a:schemeClr val="bg1"/>
            </a:solidFill>
            <a:ln w="38100">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4"/>
                                        </p:tgtEl>
                                        <p:attrNameLst>
                                          <p:attrName>style.visibility</p:attrName>
                                        </p:attrNameLst>
                                      </p:cBhvr>
                                      <p:to>
                                        <p:strVal val="visible"/>
                                      </p:to>
                                    </p:set>
                                    <p:animEffect transition="in" filter="fade">
                                      <p:cBhvr>
                                        <p:cTn id="7" dur="500"/>
                                        <p:tgtEl>
                                          <p:spTgt spid="2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gtEl>
                                        <p:attrNameLst>
                                          <p:attrName>style.visibility</p:attrName>
                                        </p:attrNameLst>
                                      </p:cBhvr>
                                      <p:to>
                                        <p:strVal val="visible"/>
                                      </p:to>
                                    </p:set>
                                    <p:animEffect transition="in" filter="fade">
                                      <p:cBhvr>
                                        <p:cTn id="12" dur="500"/>
                                        <p:tgtEl>
                                          <p:spTgt spid="29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1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6"/>
                                        </p:tgtEl>
                                        <p:attrNameLst>
                                          <p:attrName>style.visibility</p:attrName>
                                        </p:attrNameLst>
                                      </p:cBhvr>
                                      <p:to>
                                        <p:strVal val="visible"/>
                                      </p:to>
                                    </p:set>
                                    <p:animEffect transition="in" filter="fade">
                                      <p:cBhvr>
                                        <p:cTn id="20" dur="500"/>
                                        <p:tgtEl>
                                          <p:spTgt spid="29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8"/>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Encapsulation</a:t>
            </a:r>
            <a:endParaRPr b="1"/>
          </a:p>
        </p:txBody>
      </p:sp>
      <p:pic>
        <p:nvPicPr>
          <p:cNvPr id="303" name="Google Shape;303;p18" descr="Why Encapsulation? | Java tutorial, Reading data, New students"/>
          <p:cNvPicPr preferRelativeResize="0"/>
          <p:nvPr/>
        </p:nvPicPr>
        <p:blipFill rotWithShape="1">
          <a:blip r:embed="rId3">
            <a:alphaModFix/>
          </a:blip>
          <a:srcRect l="22055" t="8381" r="62234" b="12880"/>
          <a:stretch/>
        </p:blipFill>
        <p:spPr>
          <a:xfrm>
            <a:off x="3548270" y="2156792"/>
            <a:ext cx="1123121" cy="3269974"/>
          </a:xfrm>
          <a:prstGeom prst="rect">
            <a:avLst/>
          </a:prstGeom>
          <a:noFill/>
          <a:ln>
            <a:noFill/>
          </a:ln>
        </p:spPr>
      </p:pic>
      <p:pic>
        <p:nvPicPr>
          <p:cNvPr id="5" name="Google Shape;303;p18" descr="Why Encapsulation? | Java tutorial, Reading data, New students">
            <a:extLst>
              <a:ext uri="{FF2B5EF4-FFF2-40B4-BE49-F238E27FC236}">
                <a16:creationId xmlns:a16="http://schemas.microsoft.com/office/drawing/2014/main" id="{B3B1523B-7D1C-1348-90C9-824F67BF0C04}"/>
              </a:ext>
            </a:extLst>
          </p:cNvPr>
          <p:cNvPicPr preferRelativeResize="0"/>
          <p:nvPr/>
        </p:nvPicPr>
        <p:blipFill rotWithShape="1">
          <a:blip r:embed="rId3">
            <a:alphaModFix/>
          </a:blip>
          <a:srcRect l="2954" t="8701" r="77859" b="12561"/>
          <a:stretch/>
        </p:blipFill>
        <p:spPr>
          <a:xfrm>
            <a:off x="2176669" y="2156792"/>
            <a:ext cx="1371600" cy="3269974"/>
          </a:xfrm>
          <a:prstGeom prst="rect">
            <a:avLst/>
          </a:prstGeom>
          <a:noFill/>
          <a:ln>
            <a:noFill/>
          </a:ln>
        </p:spPr>
      </p:pic>
      <p:grpSp>
        <p:nvGrpSpPr>
          <p:cNvPr id="8" name="Group 7">
            <a:extLst>
              <a:ext uri="{FF2B5EF4-FFF2-40B4-BE49-F238E27FC236}">
                <a16:creationId xmlns:a16="http://schemas.microsoft.com/office/drawing/2014/main" id="{3CE513E5-6116-FBFA-68D5-9890B72C693A}"/>
              </a:ext>
            </a:extLst>
          </p:cNvPr>
          <p:cNvGrpSpPr/>
          <p:nvPr/>
        </p:nvGrpSpPr>
        <p:grpSpPr>
          <a:xfrm>
            <a:off x="6594822" y="2213505"/>
            <a:ext cx="2296297" cy="3240157"/>
            <a:chOff x="6341165" y="2186609"/>
            <a:chExt cx="2296297" cy="3240157"/>
          </a:xfrm>
        </p:grpSpPr>
        <p:pic>
          <p:nvPicPr>
            <p:cNvPr id="6" name="Google Shape;303;p18" descr="Why Encapsulation? | Java tutorial, Reading data, New students">
              <a:extLst>
                <a:ext uri="{FF2B5EF4-FFF2-40B4-BE49-F238E27FC236}">
                  <a16:creationId xmlns:a16="http://schemas.microsoft.com/office/drawing/2014/main" id="{A8498CCA-C974-2151-6DB3-CFC83D0777C0}"/>
                </a:ext>
              </a:extLst>
            </p:cNvPr>
            <p:cNvPicPr preferRelativeResize="0"/>
            <p:nvPr/>
          </p:nvPicPr>
          <p:blipFill rotWithShape="1">
            <a:blip r:embed="rId3">
              <a:alphaModFix/>
            </a:blip>
            <a:srcRect l="64654" t="9474" r="4264" b="12505"/>
            <a:stretch/>
          </p:blipFill>
          <p:spPr>
            <a:xfrm>
              <a:off x="6415501" y="2186609"/>
              <a:ext cx="2221961" cy="3240157"/>
            </a:xfrm>
            <a:prstGeom prst="rect">
              <a:avLst/>
            </a:prstGeom>
            <a:noFill/>
            <a:ln>
              <a:noFill/>
            </a:ln>
          </p:spPr>
        </p:pic>
        <p:sp>
          <p:nvSpPr>
            <p:cNvPr id="7" name="Oval 6">
              <a:extLst>
                <a:ext uri="{FF2B5EF4-FFF2-40B4-BE49-F238E27FC236}">
                  <a16:creationId xmlns:a16="http://schemas.microsoft.com/office/drawing/2014/main" id="{FFD24F5D-B1FD-9DE3-03F6-6F739CF85939}"/>
                </a:ext>
              </a:extLst>
            </p:cNvPr>
            <p:cNvSpPr/>
            <p:nvPr/>
          </p:nvSpPr>
          <p:spPr>
            <a:xfrm>
              <a:off x="6341165" y="3130826"/>
              <a:ext cx="248478" cy="3876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EC3AAFD7-A367-60FF-9C6C-93E66E9A0B65}"/>
              </a:ext>
            </a:extLst>
          </p:cNvPr>
          <p:cNvGrpSpPr/>
          <p:nvPr/>
        </p:nvGrpSpPr>
        <p:grpSpPr>
          <a:xfrm>
            <a:off x="4671391" y="3882035"/>
            <a:ext cx="2187751" cy="1584420"/>
            <a:chOff x="5336171" y="4604739"/>
            <a:chExt cx="2187751" cy="1584420"/>
          </a:xfrm>
        </p:grpSpPr>
        <p:pic>
          <p:nvPicPr>
            <p:cNvPr id="11" name="Google Shape;303;p18" descr="Why Encapsulation? | Java tutorial, Reading data, New students">
              <a:extLst>
                <a:ext uri="{FF2B5EF4-FFF2-40B4-BE49-F238E27FC236}">
                  <a16:creationId xmlns:a16="http://schemas.microsoft.com/office/drawing/2014/main" id="{A6A0726B-3FAC-EB20-E71F-D9CA3375C42E}"/>
                </a:ext>
              </a:extLst>
            </p:cNvPr>
            <p:cNvPicPr preferRelativeResize="0"/>
            <p:nvPr/>
          </p:nvPicPr>
          <p:blipFill rotWithShape="1">
            <a:blip r:embed="rId3">
              <a:alphaModFix/>
            </a:blip>
            <a:srcRect l="38137" t="49351" r="32474" b="12497"/>
            <a:stretch/>
          </p:blipFill>
          <p:spPr>
            <a:xfrm>
              <a:off x="5336171" y="4604739"/>
              <a:ext cx="2100886" cy="1584420"/>
            </a:xfrm>
            <a:prstGeom prst="rect">
              <a:avLst/>
            </a:prstGeom>
            <a:noFill/>
            <a:ln>
              <a:noFill/>
            </a:ln>
          </p:spPr>
        </p:pic>
        <p:sp>
          <p:nvSpPr>
            <p:cNvPr id="12" name="Oval 11">
              <a:extLst>
                <a:ext uri="{FF2B5EF4-FFF2-40B4-BE49-F238E27FC236}">
                  <a16:creationId xmlns:a16="http://schemas.microsoft.com/office/drawing/2014/main" id="{D5CD0B1B-066C-57E6-8C8D-34340B57E89D}"/>
                </a:ext>
              </a:extLst>
            </p:cNvPr>
            <p:cNvSpPr/>
            <p:nvPr/>
          </p:nvSpPr>
          <p:spPr>
            <a:xfrm>
              <a:off x="7178850" y="5983357"/>
              <a:ext cx="345072" cy="205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5" name="Group 14">
            <a:extLst>
              <a:ext uri="{FF2B5EF4-FFF2-40B4-BE49-F238E27FC236}">
                <a16:creationId xmlns:a16="http://schemas.microsoft.com/office/drawing/2014/main" id="{3EEC0974-99F9-8D0B-2594-E214D8F20FCE}"/>
              </a:ext>
            </a:extLst>
          </p:cNvPr>
          <p:cNvGrpSpPr/>
          <p:nvPr/>
        </p:nvGrpSpPr>
        <p:grpSpPr>
          <a:xfrm>
            <a:off x="4703022" y="2213505"/>
            <a:ext cx="2121383" cy="1625138"/>
            <a:chOff x="613116" y="2430027"/>
            <a:chExt cx="2121383" cy="1625138"/>
          </a:xfrm>
        </p:grpSpPr>
        <p:pic>
          <p:nvPicPr>
            <p:cNvPr id="10" name="Google Shape;303;p18" descr="Why Encapsulation? | Java tutorial, Reading data, New students">
              <a:extLst>
                <a:ext uri="{FF2B5EF4-FFF2-40B4-BE49-F238E27FC236}">
                  <a16:creationId xmlns:a16="http://schemas.microsoft.com/office/drawing/2014/main" id="{B3840C87-8E69-CC65-E86D-A2F0AB974E53}"/>
                </a:ext>
              </a:extLst>
            </p:cNvPr>
            <p:cNvPicPr preferRelativeResize="0"/>
            <p:nvPr/>
          </p:nvPicPr>
          <p:blipFill rotWithShape="1">
            <a:blip r:embed="rId3">
              <a:alphaModFix/>
            </a:blip>
            <a:srcRect l="38137" t="9483" r="32474" b="51385"/>
            <a:stretch/>
          </p:blipFill>
          <p:spPr>
            <a:xfrm>
              <a:off x="613116" y="2430027"/>
              <a:ext cx="2100886" cy="1625138"/>
            </a:xfrm>
            <a:prstGeom prst="rect">
              <a:avLst/>
            </a:prstGeom>
            <a:noFill/>
            <a:ln>
              <a:noFill/>
            </a:ln>
          </p:spPr>
        </p:pic>
        <p:sp>
          <p:nvSpPr>
            <p:cNvPr id="14" name="Oval 13">
              <a:extLst>
                <a:ext uri="{FF2B5EF4-FFF2-40B4-BE49-F238E27FC236}">
                  <a16:creationId xmlns:a16="http://schemas.microsoft.com/office/drawing/2014/main" id="{D5DB77A2-7F63-C2DD-731A-ADC473E27F05}"/>
                </a:ext>
              </a:extLst>
            </p:cNvPr>
            <p:cNvSpPr/>
            <p:nvPr/>
          </p:nvSpPr>
          <p:spPr>
            <a:xfrm>
              <a:off x="2389427" y="2453541"/>
              <a:ext cx="345072" cy="205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dissolve">
                                      <p:cBhvr>
                                        <p:cTn id="7" dur="500"/>
                                        <p:tgtEl>
                                          <p:spTgt spid="30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9"/>
          <p:cNvSpPr txBox="1">
            <a:spLocks noGrp="1"/>
          </p:cNvSpPr>
          <p:nvPr>
            <p:ph type="title"/>
          </p:nvPr>
        </p:nvSpPr>
        <p:spPr>
          <a:xfrm>
            <a:off x="838200" y="-6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1" i="0" dirty="0">
                <a:solidFill>
                  <a:srgbClr val="1F1F1F"/>
                </a:solidFill>
                <a:latin typeface="Source Sans Pro"/>
                <a:ea typeface="Source Sans Pro"/>
                <a:cs typeface="Source Sans Pro"/>
                <a:sym typeface="Source Sans Pro"/>
              </a:rPr>
              <a:t>Encapsulation</a:t>
            </a:r>
            <a:r>
              <a:rPr lang="en-GB" b="1" dirty="0"/>
              <a:t> in UML and Code </a:t>
            </a:r>
            <a:endParaRPr dirty="0"/>
          </a:p>
        </p:txBody>
      </p:sp>
      <p:grpSp>
        <p:nvGrpSpPr>
          <p:cNvPr id="3" name="Group 2">
            <a:extLst>
              <a:ext uri="{FF2B5EF4-FFF2-40B4-BE49-F238E27FC236}">
                <a16:creationId xmlns:a16="http://schemas.microsoft.com/office/drawing/2014/main" id="{C81562BC-F5EA-0F24-FBC5-8541F4CA2969}"/>
              </a:ext>
            </a:extLst>
          </p:cNvPr>
          <p:cNvGrpSpPr/>
          <p:nvPr/>
        </p:nvGrpSpPr>
        <p:grpSpPr>
          <a:xfrm>
            <a:off x="7753371" y="3438774"/>
            <a:ext cx="4104579" cy="1295159"/>
            <a:chOff x="7753371" y="3438774"/>
            <a:chExt cx="4104579" cy="1295159"/>
          </a:xfrm>
        </p:grpSpPr>
        <p:pic>
          <p:nvPicPr>
            <p:cNvPr id="312" name="Google Shape;312;p19" descr="Text, letter&#10;&#10;Description automatically generated"/>
            <p:cNvPicPr preferRelativeResize="0"/>
            <p:nvPr/>
          </p:nvPicPr>
          <p:blipFill rotWithShape="1">
            <a:blip r:embed="rId3">
              <a:alphaModFix/>
            </a:blip>
            <a:srcRect t="71097"/>
            <a:stretch/>
          </p:blipFill>
          <p:spPr>
            <a:xfrm>
              <a:off x="7753371" y="3780742"/>
              <a:ext cx="4104579" cy="953191"/>
            </a:xfrm>
            <a:prstGeom prst="rect">
              <a:avLst/>
            </a:prstGeom>
            <a:noFill/>
            <a:ln w="28575" cap="flat" cmpd="sng">
              <a:solidFill>
                <a:srgbClr val="166623"/>
              </a:solidFill>
              <a:prstDash val="solid"/>
              <a:round/>
              <a:headEnd type="none" w="sm" len="sm"/>
              <a:tailEnd type="none" w="sm" len="sm"/>
            </a:ln>
          </p:spPr>
        </p:pic>
        <p:sp>
          <p:nvSpPr>
            <p:cNvPr id="2" name="TextBox 1">
              <a:extLst>
                <a:ext uri="{FF2B5EF4-FFF2-40B4-BE49-F238E27FC236}">
                  <a16:creationId xmlns:a16="http://schemas.microsoft.com/office/drawing/2014/main" id="{5DB161D4-D2AC-E7B8-221A-F0150A4DF20D}"/>
                </a:ext>
              </a:extLst>
            </p:cNvPr>
            <p:cNvSpPr txBox="1"/>
            <p:nvPr/>
          </p:nvSpPr>
          <p:spPr>
            <a:xfrm>
              <a:off x="8385695" y="3438774"/>
              <a:ext cx="2839930" cy="276999"/>
            </a:xfrm>
            <a:prstGeom prst="rect">
              <a:avLst/>
            </a:prstGeom>
            <a:noFill/>
            <a:ln w="28575">
              <a:solidFill>
                <a:srgbClr val="C00000"/>
              </a:solidFill>
            </a:ln>
          </p:spPr>
          <p:txBody>
            <a:bodyPr wrap="square" rtlCol="0">
              <a:spAutoFit/>
            </a:bodyPr>
            <a:lstStyle/>
            <a:p>
              <a:pPr algn="ctr"/>
              <a:r>
                <a:rPr lang="en-BE" sz="1200" dirty="0"/>
                <a:t>Restriction on changing data, gpa&gt;2.7</a:t>
              </a:r>
            </a:p>
          </p:txBody>
        </p:sp>
      </p:grpSp>
      <p:grpSp>
        <p:nvGrpSpPr>
          <p:cNvPr id="5" name="Group 4">
            <a:extLst>
              <a:ext uri="{FF2B5EF4-FFF2-40B4-BE49-F238E27FC236}">
                <a16:creationId xmlns:a16="http://schemas.microsoft.com/office/drawing/2014/main" id="{7DFCDCD0-1A05-6CEF-3EAA-4770AAFF8F30}"/>
              </a:ext>
            </a:extLst>
          </p:cNvPr>
          <p:cNvGrpSpPr/>
          <p:nvPr/>
        </p:nvGrpSpPr>
        <p:grpSpPr>
          <a:xfrm>
            <a:off x="-1" y="1638300"/>
            <a:ext cx="3469262" cy="2819400"/>
            <a:chOff x="-1" y="1638300"/>
            <a:chExt cx="3469262" cy="2819400"/>
          </a:xfrm>
        </p:grpSpPr>
        <p:pic>
          <p:nvPicPr>
            <p:cNvPr id="310" name="Google Shape;310;p19"/>
            <p:cNvPicPr preferRelativeResize="0"/>
            <p:nvPr/>
          </p:nvPicPr>
          <p:blipFill rotWithShape="1">
            <a:blip r:embed="rId4">
              <a:alphaModFix/>
            </a:blip>
            <a:srcRect/>
            <a:stretch/>
          </p:blipFill>
          <p:spPr>
            <a:xfrm>
              <a:off x="-1" y="1638300"/>
              <a:ext cx="3469262" cy="2819400"/>
            </a:xfrm>
            <a:prstGeom prst="rect">
              <a:avLst/>
            </a:prstGeom>
            <a:noFill/>
            <a:ln>
              <a:noFill/>
            </a:ln>
          </p:spPr>
        </p:pic>
        <p:sp>
          <p:nvSpPr>
            <p:cNvPr id="4" name="TextBox 3">
              <a:extLst>
                <a:ext uri="{FF2B5EF4-FFF2-40B4-BE49-F238E27FC236}">
                  <a16:creationId xmlns:a16="http://schemas.microsoft.com/office/drawing/2014/main" id="{BD3F19E9-B6E1-7B4D-4AE9-693D36EDA689}"/>
                </a:ext>
              </a:extLst>
            </p:cNvPr>
            <p:cNvSpPr txBox="1"/>
            <p:nvPr/>
          </p:nvSpPr>
          <p:spPr>
            <a:xfrm>
              <a:off x="979256" y="1638300"/>
              <a:ext cx="1510748" cy="307777"/>
            </a:xfrm>
            <a:prstGeom prst="rect">
              <a:avLst/>
            </a:prstGeom>
            <a:noFill/>
          </p:spPr>
          <p:txBody>
            <a:bodyPr wrap="square" rtlCol="0">
              <a:spAutoFit/>
            </a:bodyPr>
            <a:lstStyle/>
            <a:p>
              <a:r>
                <a:rPr lang="en-BE" dirty="0"/>
                <a:t>Class Diagram</a:t>
              </a:r>
            </a:p>
          </p:txBody>
        </p:sp>
      </p:grpSp>
      <p:pic>
        <p:nvPicPr>
          <p:cNvPr id="6" name="Google Shape;311;p19" descr="Graphical user interface, text, application&#10;&#10;Description automatically generated">
            <a:extLst>
              <a:ext uri="{FF2B5EF4-FFF2-40B4-BE49-F238E27FC236}">
                <a16:creationId xmlns:a16="http://schemas.microsoft.com/office/drawing/2014/main" id="{FFDDEB62-DE85-88E7-90BB-BDCC842360B5}"/>
              </a:ext>
            </a:extLst>
          </p:cNvPr>
          <p:cNvPicPr preferRelativeResize="0"/>
          <p:nvPr/>
        </p:nvPicPr>
        <p:blipFill rotWithShape="1">
          <a:blip r:embed="rId5">
            <a:alphaModFix/>
          </a:blip>
          <a:srcRect/>
          <a:stretch/>
        </p:blipFill>
        <p:spPr>
          <a:xfrm>
            <a:off x="3402229" y="1788489"/>
            <a:ext cx="4126771" cy="2945444"/>
          </a:xfrm>
          <a:prstGeom prst="rect">
            <a:avLst/>
          </a:prstGeom>
          <a:noFill/>
          <a:ln w="28575" cap="flat" cmpd="sng">
            <a:solidFill>
              <a:srgbClr val="166623"/>
            </a:solidFill>
            <a:prstDash val="solid"/>
            <a:round/>
            <a:headEnd type="none" w="sm" len="sm"/>
            <a:tailEnd type="none" w="sm" len="sm"/>
          </a:ln>
        </p:spPr>
      </p:pic>
      <p:grpSp>
        <p:nvGrpSpPr>
          <p:cNvPr id="15" name="Group 14">
            <a:extLst>
              <a:ext uri="{FF2B5EF4-FFF2-40B4-BE49-F238E27FC236}">
                <a16:creationId xmlns:a16="http://schemas.microsoft.com/office/drawing/2014/main" id="{B217462F-6179-7457-C3FE-78A0866CCF0A}"/>
              </a:ext>
            </a:extLst>
          </p:cNvPr>
          <p:cNvGrpSpPr/>
          <p:nvPr/>
        </p:nvGrpSpPr>
        <p:grpSpPr>
          <a:xfrm>
            <a:off x="5544151" y="1183907"/>
            <a:ext cx="2675825" cy="1135781"/>
            <a:chOff x="5544151" y="1183907"/>
            <a:chExt cx="2675825" cy="1135781"/>
          </a:xfrm>
        </p:grpSpPr>
        <p:sp>
          <p:nvSpPr>
            <p:cNvPr id="7" name="Right Brace 6">
              <a:extLst>
                <a:ext uri="{FF2B5EF4-FFF2-40B4-BE49-F238E27FC236}">
                  <a16:creationId xmlns:a16="http://schemas.microsoft.com/office/drawing/2014/main" id="{3695F89D-0B90-DE01-AEB0-C4381F812056}"/>
                </a:ext>
              </a:extLst>
            </p:cNvPr>
            <p:cNvSpPr/>
            <p:nvPr/>
          </p:nvSpPr>
          <p:spPr>
            <a:xfrm>
              <a:off x="5544151" y="1946077"/>
              <a:ext cx="134753" cy="37361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9" name="Straight Arrow Connector 8">
              <a:extLst>
                <a:ext uri="{FF2B5EF4-FFF2-40B4-BE49-F238E27FC236}">
                  <a16:creationId xmlns:a16="http://schemas.microsoft.com/office/drawing/2014/main" id="{F28394BB-6463-F87F-832A-7319CB4851A0}"/>
                </a:ext>
              </a:extLst>
            </p:cNvPr>
            <p:cNvCxnSpPr>
              <a:cxnSpLocks/>
            </p:cNvCxnSpPr>
            <p:nvPr/>
          </p:nvCxnSpPr>
          <p:spPr>
            <a:xfrm flipH="1">
              <a:off x="5678904" y="1491684"/>
              <a:ext cx="1058780" cy="5584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B7DD945-79B6-95F0-8C0A-6F3624DCC37E}"/>
                </a:ext>
              </a:extLst>
            </p:cNvPr>
            <p:cNvSpPr txBox="1"/>
            <p:nvPr/>
          </p:nvSpPr>
          <p:spPr>
            <a:xfrm>
              <a:off x="6737684" y="1183907"/>
              <a:ext cx="1482292" cy="307777"/>
            </a:xfrm>
            <a:prstGeom prst="rect">
              <a:avLst/>
            </a:prstGeom>
            <a:noFill/>
            <a:ln w="28575">
              <a:solidFill>
                <a:srgbClr val="C00000"/>
              </a:solidFill>
            </a:ln>
          </p:spPr>
          <p:txBody>
            <a:bodyPr wrap="square" rtlCol="0">
              <a:spAutoFit/>
            </a:bodyPr>
            <a:lstStyle/>
            <a:p>
              <a:pPr algn="ctr"/>
              <a:r>
                <a:rPr lang="en-BE" dirty="0"/>
                <a:t>No manipulation</a:t>
              </a:r>
            </a:p>
          </p:txBody>
        </p:sp>
      </p:grpSp>
      <p:grpSp>
        <p:nvGrpSpPr>
          <p:cNvPr id="16" name="Group 15">
            <a:extLst>
              <a:ext uri="{FF2B5EF4-FFF2-40B4-BE49-F238E27FC236}">
                <a16:creationId xmlns:a16="http://schemas.microsoft.com/office/drawing/2014/main" id="{71877545-43BC-FAAA-7A1F-92CB02C64D87}"/>
              </a:ext>
            </a:extLst>
          </p:cNvPr>
          <p:cNvGrpSpPr/>
          <p:nvPr/>
        </p:nvGrpSpPr>
        <p:grpSpPr>
          <a:xfrm>
            <a:off x="6033436" y="2050181"/>
            <a:ext cx="3057847" cy="2329314"/>
            <a:chOff x="5162129" y="1183907"/>
            <a:chExt cx="3057847" cy="2329314"/>
          </a:xfrm>
        </p:grpSpPr>
        <p:sp>
          <p:nvSpPr>
            <p:cNvPr id="17" name="Right Brace 16">
              <a:extLst>
                <a:ext uri="{FF2B5EF4-FFF2-40B4-BE49-F238E27FC236}">
                  <a16:creationId xmlns:a16="http://schemas.microsoft.com/office/drawing/2014/main" id="{5184B665-3AE5-D013-6625-E5073A470488}"/>
                </a:ext>
              </a:extLst>
            </p:cNvPr>
            <p:cNvSpPr/>
            <p:nvPr/>
          </p:nvSpPr>
          <p:spPr>
            <a:xfrm>
              <a:off x="5162129" y="2050181"/>
              <a:ext cx="75617" cy="1463040"/>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FD18A467-6BFD-8359-42FE-96550250DE5B}"/>
                </a:ext>
              </a:extLst>
            </p:cNvPr>
            <p:cNvCxnSpPr>
              <a:cxnSpLocks/>
            </p:cNvCxnSpPr>
            <p:nvPr/>
          </p:nvCxnSpPr>
          <p:spPr>
            <a:xfrm flipH="1">
              <a:off x="5336987" y="1491684"/>
              <a:ext cx="1400697" cy="90325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FDD4396-3281-77A3-2EA2-0972FFC91051}"/>
                </a:ext>
              </a:extLst>
            </p:cNvPr>
            <p:cNvSpPr txBox="1"/>
            <p:nvPr/>
          </p:nvSpPr>
          <p:spPr>
            <a:xfrm>
              <a:off x="6737684" y="1183907"/>
              <a:ext cx="1482292" cy="307777"/>
            </a:xfrm>
            <a:prstGeom prst="rect">
              <a:avLst/>
            </a:prstGeom>
            <a:noFill/>
            <a:ln w="28575">
              <a:solidFill>
                <a:srgbClr val="C00000"/>
              </a:solidFill>
            </a:ln>
          </p:spPr>
          <p:txBody>
            <a:bodyPr wrap="square" rtlCol="0">
              <a:spAutoFit/>
            </a:bodyPr>
            <a:lstStyle/>
            <a:p>
              <a:pPr algn="ctr"/>
              <a:r>
                <a:rPr lang="en-BE" dirty="0"/>
                <a:t>Changing data</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Decomposition</a:t>
            </a:r>
            <a:endParaRPr/>
          </a:p>
        </p:txBody>
      </p:sp>
      <p:sp>
        <p:nvSpPr>
          <p:cNvPr id="318" name="Google Shape;318;p20"/>
          <p:cNvSpPr txBox="1"/>
          <p:nvPr/>
        </p:nvSpPr>
        <p:spPr>
          <a:xfrm>
            <a:off x="838200" y="1856125"/>
            <a:ext cx="10191750" cy="1200329"/>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400" b="1" i="0">
                <a:solidFill>
                  <a:srgbClr val="1F1F1F"/>
                </a:solidFill>
                <a:latin typeface="Source Sans Pro"/>
                <a:ea typeface="Source Sans Pro"/>
                <a:cs typeface="Source Sans Pro"/>
                <a:sym typeface="Source Sans Pro"/>
              </a:rPr>
              <a:t>Decomposition</a:t>
            </a:r>
            <a:r>
              <a:rPr lang="en-GB" sz="2400" b="0" i="0">
                <a:solidFill>
                  <a:srgbClr val="1F1F1F"/>
                </a:solidFill>
                <a:latin typeface="Source Sans Pro"/>
                <a:ea typeface="Source Sans Pro"/>
                <a:cs typeface="Source Sans Pro"/>
                <a:sym typeface="Source Sans Pro"/>
              </a:rPr>
              <a:t> is taking a whole thing and dividing it up into different parts. </a:t>
            </a:r>
            <a:r>
              <a:rPr lang="en-GB" sz="2400">
                <a:solidFill>
                  <a:srgbClr val="333333"/>
                </a:solidFill>
                <a:latin typeface="Helvetica Neue"/>
                <a:ea typeface="Helvetica Neue"/>
                <a:cs typeface="Helvetica Neue"/>
                <a:sym typeface="Helvetica Neue"/>
              </a:rPr>
              <a:t> </a:t>
            </a:r>
            <a:r>
              <a:rPr lang="en-GB" sz="2400" b="0" i="0">
                <a:solidFill>
                  <a:srgbClr val="1F1F1F"/>
                </a:solidFill>
                <a:latin typeface="Source Sans Pro"/>
                <a:ea typeface="Source Sans Pro"/>
                <a:cs typeface="Source Sans Pro"/>
                <a:sym typeface="Source Sans Pro"/>
              </a:rPr>
              <a:t>Or, on the flip side, taking a bunch of separate parts with different functionalities and combining them to form a whole. </a:t>
            </a:r>
            <a:endParaRPr sz="2400" b="0" i="0">
              <a:solidFill>
                <a:srgbClr val="333333"/>
              </a:solidFill>
              <a:latin typeface="Helvetica Neue"/>
              <a:ea typeface="Helvetica Neue"/>
              <a:cs typeface="Helvetica Neue"/>
              <a:sym typeface="Helvetica Neue"/>
            </a:endParaRPr>
          </a:p>
        </p:txBody>
      </p:sp>
      <p:pic>
        <p:nvPicPr>
          <p:cNvPr id="319" name="Google Shape;319;p20" descr="Review: I want a car that is comfortable and not complicated for what may  be my last car - The Globe and Mail"/>
          <p:cNvPicPr preferRelativeResize="0"/>
          <p:nvPr/>
        </p:nvPicPr>
        <p:blipFill rotWithShape="1">
          <a:blip r:embed="rId3">
            <a:alphaModFix/>
          </a:blip>
          <a:srcRect/>
          <a:stretch/>
        </p:blipFill>
        <p:spPr>
          <a:xfrm>
            <a:off x="1581150" y="3823398"/>
            <a:ext cx="3212764" cy="2185152"/>
          </a:xfrm>
          <a:prstGeom prst="rect">
            <a:avLst/>
          </a:prstGeom>
          <a:noFill/>
          <a:ln>
            <a:noFill/>
          </a:ln>
        </p:spPr>
      </p:pic>
      <p:pic>
        <p:nvPicPr>
          <p:cNvPr id="320" name="Google Shape;320;p20" descr="9 Best Mini Fridges of 2022"/>
          <p:cNvPicPr preferRelativeResize="0"/>
          <p:nvPr/>
        </p:nvPicPr>
        <p:blipFill rotWithShape="1">
          <a:blip r:embed="rId4">
            <a:alphaModFix/>
          </a:blip>
          <a:srcRect l="18581" t="5227" r="16719" b="3360"/>
          <a:stretch/>
        </p:blipFill>
        <p:spPr>
          <a:xfrm>
            <a:off x="6971095" y="3406930"/>
            <a:ext cx="2615817" cy="27719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Decomposition</a:t>
            </a:r>
            <a:endParaRPr/>
          </a:p>
        </p:txBody>
      </p:sp>
      <p:sp>
        <p:nvSpPr>
          <p:cNvPr id="327" name="Google Shape;327;p21"/>
          <p:cNvSpPr txBox="1"/>
          <p:nvPr/>
        </p:nvSpPr>
        <p:spPr>
          <a:xfrm>
            <a:off x="2050251" y="2209741"/>
            <a:ext cx="8036719"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b="1" i="0">
                <a:solidFill>
                  <a:srgbClr val="166623"/>
                </a:solidFill>
                <a:latin typeface="Source Sans Pro"/>
                <a:ea typeface="Source Sans Pro"/>
                <a:cs typeface="Source Sans Pro"/>
                <a:sym typeface="Source Sans Pro"/>
              </a:rPr>
              <a:t>There are three types of relationships found in decomposition</a:t>
            </a:r>
            <a:r>
              <a:rPr lang="en-GB" sz="3600" b="1">
                <a:solidFill>
                  <a:srgbClr val="166623"/>
                </a:solidFill>
                <a:latin typeface="Source Sans Pro"/>
                <a:ea typeface="Source Sans Pro"/>
                <a:cs typeface="Source Sans Pro"/>
                <a:sym typeface="Source Sans Pro"/>
              </a:rPr>
              <a:t>:</a:t>
            </a:r>
            <a:endParaRPr sz="3600" b="1" i="0">
              <a:solidFill>
                <a:srgbClr val="166623"/>
              </a:solidFill>
              <a:latin typeface="Source Sans Pro"/>
              <a:ea typeface="Source Sans Pro"/>
              <a:cs typeface="Source Sans Pro"/>
              <a:sym typeface="Source Sans Pro"/>
            </a:endParaRPr>
          </a:p>
          <a:p>
            <a:pPr marL="742950" marR="0" lvl="1" indent="-285750" algn="l" rtl="0">
              <a:spcBef>
                <a:spcPts val="0"/>
              </a:spcBef>
              <a:spcAft>
                <a:spcPts val="0"/>
              </a:spcAft>
              <a:buClr>
                <a:srgbClr val="166623"/>
              </a:buClr>
              <a:buSzPts val="3200"/>
              <a:buFont typeface="Arial"/>
              <a:buChar char="•"/>
            </a:pPr>
            <a:r>
              <a:rPr lang="en-GB" sz="3200" b="0" i="0" u="none" strike="noStrike" cap="none">
                <a:solidFill>
                  <a:srgbClr val="166623"/>
                </a:solidFill>
                <a:latin typeface="Source Sans Pro"/>
                <a:ea typeface="Source Sans Pro"/>
                <a:cs typeface="Source Sans Pro"/>
                <a:sym typeface="Source Sans Pro"/>
              </a:rPr>
              <a:t>Association</a:t>
            </a:r>
            <a:endParaRPr sz="3200" b="0" i="0" u="none" strike="noStrike" cap="none">
              <a:solidFill>
                <a:srgbClr val="166623"/>
              </a:solidFill>
              <a:latin typeface="Open Sans"/>
              <a:ea typeface="Open Sans"/>
              <a:cs typeface="Open Sans"/>
              <a:sym typeface="Open Sans"/>
            </a:endParaRPr>
          </a:p>
          <a:p>
            <a:pPr marL="742950" marR="0" lvl="1" indent="-285750" algn="l" rtl="0">
              <a:spcBef>
                <a:spcPts val="0"/>
              </a:spcBef>
              <a:spcAft>
                <a:spcPts val="0"/>
              </a:spcAft>
              <a:buClr>
                <a:srgbClr val="166623"/>
              </a:buClr>
              <a:buSzPts val="3200"/>
              <a:buFont typeface="Arial"/>
              <a:buChar char="•"/>
            </a:pPr>
            <a:r>
              <a:rPr lang="en-GB" sz="3200" b="0" i="0" u="none" strike="noStrike" cap="none">
                <a:solidFill>
                  <a:srgbClr val="166623"/>
                </a:solidFill>
                <a:latin typeface="Source Sans Pro"/>
                <a:ea typeface="Source Sans Pro"/>
                <a:cs typeface="Source Sans Pro"/>
                <a:sym typeface="Source Sans Pro"/>
              </a:rPr>
              <a:t>Aggregation</a:t>
            </a:r>
            <a:endParaRPr/>
          </a:p>
          <a:p>
            <a:pPr marL="742950" marR="0" lvl="1" indent="-285750" algn="l" rtl="0">
              <a:spcBef>
                <a:spcPts val="0"/>
              </a:spcBef>
              <a:spcAft>
                <a:spcPts val="0"/>
              </a:spcAft>
              <a:buClr>
                <a:srgbClr val="166623"/>
              </a:buClr>
              <a:buSzPts val="3200"/>
              <a:buFont typeface="Arial"/>
              <a:buChar char="•"/>
            </a:pPr>
            <a:r>
              <a:rPr lang="en-GB" sz="3200" b="0" i="0" u="none" strike="noStrike" cap="none">
                <a:solidFill>
                  <a:srgbClr val="166623"/>
                </a:solidFill>
                <a:latin typeface="Source Sans Pro"/>
                <a:ea typeface="Source Sans Pro"/>
                <a:cs typeface="Source Sans Pro"/>
                <a:sym typeface="Source Sans Pro"/>
              </a:rPr>
              <a:t>Composition</a:t>
            </a:r>
            <a:endParaRPr sz="3200" b="0" i="0" u="none" strike="noStrike" cap="none">
              <a:solidFill>
                <a:srgbClr val="166623"/>
              </a:solidFill>
              <a:latin typeface="Open Sans"/>
              <a:ea typeface="Open Sans"/>
              <a:cs typeface="Open Sans"/>
              <a:sym typeface="Open Sans"/>
            </a:endParaRPr>
          </a:p>
        </p:txBody>
      </p:sp>
      <p:sp>
        <p:nvSpPr>
          <p:cNvPr id="328" name="Google Shape;328;p21"/>
          <p:cNvSpPr/>
          <p:nvPr/>
        </p:nvSpPr>
        <p:spPr>
          <a:xfrm>
            <a:off x="1743070" y="2157413"/>
            <a:ext cx="8343900" cy="2914650"/>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Association</a:t>
            </a:r>
            <a:endParaRPr/>
          </a:p>
        </p:txBody>
      </p:sp>
      <p:grpSp>
        <p:nvGrpSpPr>
          <p:cNvPr id="335" name="Google Shape;335;p22"/>
          <p:cNvGrpSpPr/>
          <p:nvPr/>
        </p:nvGrpSpPr>
        <p:grpSpPr>
          <a:xfrm>
            <a:off x="838200" y="1690689"/>
            <a:ext cx="9763125" cy="1595436"/>
            <a:chOff x="838200" y="2386013"/>
            <a:chExt cx="10277475" cy="2111221"/>
          </a:xfrm>
        </p:grpSpPr>
        <p:sp>
          <p:nvSpPr>
            <p:cNvPr id="336" name="Google Shape;336;p22"/>
            <p:cNvSpPr txBox="1"/>
            <p:nvPr/>
          </p:nvSpPr>
          <p:spPr>
            <a:xfrm>
              <a:off x="957263" y="2581162"/>
              <a:ext cx="10008393" cy="138499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800" b="1" i="0">
                  <a:solidFill>
                    <a:srgbClr val="166623"/>
                  </a:solidFill>
                  <a:latin typeface="Open Sans"/>
                  <a:ea typeface="Open Sans"/>
                  <a:cs typeface="Open Sans"/>
                  <a:sym typeface="Open Sans"/>
                </a:rPr>
                <a:t>Association</a:t>
              </a:r>
              <a:r>
                <a:rPr lang="en-GB" sz="2800" b="0" i="0">
                  <a:solidFill>
                    <a:srgbClr val="166623"/>
                  </a:solidFill>
                  <a:latin typeface="Open Sans"/>
                  <a:ea typeface="Open Sans"/>
                  <a:cs typeface="Open Sans"/>
                  <a:sym typeface="Open Sans"/>
                </a:rPr>
                <a:t> is “some” relationship. This means that there is a loose relationship between two objects. These objects may interact with each other for some time.</a:t>
              </a:r>
              <a:endParaRPr/>
            </a:p>
          </p:txBody>
        </p:sp>
        <p:sp>
          <p:nvSpPr>
            <p:cNvPr id="337" name="Google Shape;337;p22"/>
            <p:cNvSpPr/>
            <p:nvPr/>
          </p:nvSpPr>
          <p:spPr>
            <a:xfrm>
              <a:off x="838200" y="2386013"/>
              <a:ext cx="10277475" cy="211122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38" name="Google Shape;338;p22" descr="Diagram&#10;&#10;Description automatically generated with medium confidence"/>
          <p:cNvPicPr preferRelativeResize="0"/>
          <p:nvPr/>
        </p:nvPicPr>
        <p:blipFill rotWithShape="1">
          <a:blip r:embed="rId3">
            <a:alphaModFix/>
          </a:blip>
          <a:srcRect/>
          <a:stretch/>
        </p:blipFill>
        <p:spPr>
          <a:xfrm>
            <a:off x="436561" y="3885402"/>
            <a:ext cx="5986530" cy="2290764"/>
          </a:xfrm>
          <a:prstGeom prst="rect">
            <a:avLst/>
          </a:prstGeom>
          <a:noFill/>
          <a:ln>
            <a:noFill/>
          </a:ln>
        </p:spPr>
      </p:pic>
      <p:grpSp>
        <p:nvGrpSpPr>
          <p:cNvPr id="339" name="Google Shape;339;p22"/>
          <p:cNvGrpSpPr/>
          <p:nvPr/>
        </p:nvGrpSpPr>
        <p:grpSpPr>
          <a:xfrm>
            <a:off x="6915151" y="3885402"/>
            <a:ext cx="4643438" cy="2290764"/>
            <a:chOff x="5257800" y="2581274"/>
            <a:chExt cx="4643438" cy="2290764"/>
          </a:xfrm>
        </p:grpSpPr>
        <p:sp>
          <p:nvSpPr>
            <p:cNvPr id="340" name="Google Shape;340;p22"/>
            <p:cNvSpPr/>
            <p:nvPr/>
          </p:nvSpPr>
          <p:spPr>
            <a:xfrm>
              <a:off x="5257800" y="2581274"/>
              <a:ext cx="4643438" cy="2290764"/>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1" name="Google Shape;341;p22"/>
            <p:cNvSpPr txBox="1"/>
            <p:nvPr/>
          </p:nvSpPr>
          <p:spPr>
            <a:xfrm>
              <a:off x="5429250" y="2757160"/>
              <a:ext cx="4357688"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rgbClr val="166623"/>
                  </a:solidFill>
                  <a:latin typeface="Calibri"/>
                  <a:ea typeface="Calibri"/>
                  <a:cs typeface="Calibri"/>
                  <a:sym typeface="Calibri"/>
                </a:rPr>
                <a:t>public class Student{</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     public void play (Sport sport){</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400">
                  <a:solidFill>
                    <a:srgbClr val="166623"/>
                  </a:solidFill>
                  <a:latin typeface="Calibri"/>
                  <a:ea typeface="Calibri"/>
                  <a:cs typeface="Calibri"/>
                  <a:sym typeface="Calibri"/>
                </a:rPr>
                <a:t>}</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fade">
                                      <p:cBhvr>
                                        <p:cTn id="7" dur="500"/>
                                        <p:tgtEl>
                                          <p:spTgt spid="3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9"/>
                                        </p:tgtEl>
                                        <p:attrNameLst>
                                          <p:attrName>style.visibility</p:attrName>
                                        </p:attrNameLst>
                                      </p:cBhvr>
                                      <p:to>
                                        <p:strVal val="visible"/>
                                      </p:to>
                                    </p:set>
                                    <p:animEffect transition="in" filter="fade">
                                      <p:cBhvr>
                                        <p:cTn id="12"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Aggregation </a:t>
            </a:r>
            <a:endParaRPr/>
          </a:p>
        </p:txBody>
      </p:sp>
      <p:grpSp>
        <p:nvGrpSpPr>
          <p:cNvPr id="348" name="Google Shape;348;p23"/>
          <p:cNvGrpSpPr/>
          <p:nvPr/>
        </p:nvGrpSpPr>
        <p:grpSpPr>
          <a:xfrm>
            <a:off x="838200" y="1763008"/>
            <a:ext cx="9763125" cy="1325564"/>
            <a:chOff x="838200" y="2481711"/>
            <a:chExt cx="10277475" cy="1754102"/>
          </a:xfrm>
        </p:grpSpPr>
        <p:sp>
          <p:nvSpPr>
            <p:cNvPr id="349" name="Google Shape;349;p23"/>
            <p:cNvSpPr txBox="1"/>
            <p:nvPr/>
          </p:nvSpPr>
          <p:spPr>
            <a:xfrm>
              <a:off x="972740" y="2647432"/>
              <a:ext cx="10008393" cy="158838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400" b="1" i="0" dirty="0">
                  <a:solidFill>
                    <a:srgbClr val="166623"/>
                  </a:solidFill>
                  <a:latin typeface="Open Sans"/>
                  <a:ea typeface="Open Sans"/>
                  <a:cs typeface="Open Sans"/>
                  <a:sym typeface="Open Sans"/>
                </a:rPr>
                <a:t>Aggregation </a:t>
              </a:r>
              <a:r>
                <a:rPr lang="en-GB" sz="2400" i="0" dirty="0">
                  <a:solidFill>
                    <a:srgbClr val="166623"/>
                  </a:solidFill>
                  <a:latin typeface="Open Sans"/>
                  <a:ea typeface="Open Sans"/>
                  <a:cs typeface="Open Sans"/>
                  <a:sym typeface="Open Sans"/>
                </a:rPr>
                <a:t>is a has-a relationship where a whole has parts that belong to it. The has-a relationship from the whole to the parts is considered weak.</a:t>
              </a:r>
              <a:endParaRPr dirty="0"/>
            </a:p>
          </p:txBody>
        </p:sp>
        <p:sp>
          <p:nvSpPr>
            <p:cNvPr id="350" name="Google Shape;350;p23"/>
            <p:cNvSpPr/>
            <p:nvPr/>
          </p:nvSpPr>
          <p:spPr>
            <a:xfrm>
              <a:off x="838200" y="2481711"/>
              <a:ext cx="10277475" cy="1754102"/>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51" name="Google Shape;351;p23"/>
          <p:cNvGrpSpPr/>
          <p:nvPr/>
        </p:nvGrpSpPr>
        <p:grpSpPr>
          <a:xfrm>
            <a:off x="5417321" y="3428999"/>
            <a:ext cx="6538969" cy="3198206"/>
            <a:chOff x="5257800" y="2581274"/>
            <a:chExt cx="4861058" cy="2299458"/>
          </a:xfrm>
        </p:grpSpPr>
        <p:sp>
          <p:nvSpPr>
            <p:cNvPr id="352" name="Google Shape;352;p23"/>
            <p:cNvSpPr/>
            <p:nvPr/>
          </p:nvSpPr>
          <p:spPr>
            <a:xfrm>
              <a:off x="5257800" y="2581274"/>
              <a:ext cx="4643438" cy="2290764"/>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3" name="Google Shape;353;p23"/>
            <p:cNvSpPr txBox="1"/>
            <p:nvPr/>
          </p:nvSpPr>
          <p:spPr>
            <a:xfrm>
              <a:off x="5503602" y="2623611"/>
              <a:ext cx="4615256" cy="22571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200">
                  <a:solidFill>
                    <a:srgbClr val="166623"/>
                  </a:solidFill>
                  <a:latin typeface="Calibri"/>
                  <a:ea typeface="Calibri"/>
                  <a:cs typeface="Calibri"/>
                  <a:sym typeface="Calibri"/>
                </a:rPr>
                <a:t>public class Airliner{</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private ArrayList&lt;CrewMember&gt; crew;</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public Airliner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crew = new ArrayList&lt;CrewMember&gt;</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public void add (CrewMember crewMember)</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     { … }</a:t>
              </a:r>
              <a:endParaRPr/>
            </a:p>
            <a:p>
              <a:pPr marL="0" marR="0" lvl="0" indent="0" algn="l" rtl="0">
                <a:spcBef>
                  <a:spcPts val="0"/>
                </a:spcBef>
                <a:spcAft>
                  <a:spcPts val="0"/>
                </a:spcAft>
                <a:buNone/>
              </a:pPr>
              <a:r>
                <a:rPr lang="en-GB" sz="2200">
                  <a:solidFill>
                    <a:srgbClr val="166623"/>
                  </a:solidFill>
                  <a:latin typeface="Calibri"/>
                  <a:ea typeface="Calibri"/>
                  <a:cs typeface="Calibri"/>
                  <a:sym typeface="Calibri"/>
                </a:rPr>
                <a:t>}</a:t>
              </a:r>
              <a:endParaRPr/>
            </a:p>
          </p:txBody>
        </p:sp>
      </p:grpSp>
      <p:pic>
        <p:nvPicPr>
          <p:cNvPr id="354" name="Google Shape;354;p23" descr="Diagram&#10;&#10;Description automatically generated"/>
          <p:cNvPicPr preferRelativeResize="0"/>
          <p:nvPr/>
        </p:nvPicPr>
        <p:blipFill rotWithShape="1">
          <a:blip r:embed="rId3">
            <a:alphaModFix/>
          </a:blip>
          <a:srcRect/>
          <a:stretch/>
        </p:blipFill>
        <p:spPr>
          <a:xfrm>
            <a:off x="109537" y="4066777"/>
            <a:ext cx="5193480" cy="19105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dissolve">
                                      <p:cBhvr>
                                        <p:cTn id="7" dur="500"/>
                                        <p:tgtEl>
                                          <p:spTgt spid="3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1"/>
                                        </p:tgtEl>
                                        <p:attrNameLst>
                                          <p:attrName>style.visibility</p:attrName>
                                        </p:attrNameLst>
                                      </p:cBhvr>
                                      <p:to>
                                        <p:strVal val="visible"/>
                                      </p:to>
                                    </p:set>
                                    <p:animEffect transition="in" filter="fade">
                                      <p:cBhvr>
                                        <p:cTn id="12" dur="5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a:t>Composition </a:t>
            </a:r>
            <a:endParaRPr/>
          </a:p>
        </p:txBody>
      </p:sp>
      <p:grpSp>
        <p:nvGrpSpPr>
          <p:cNvPr id="361" name="Google Shape;361;p24"/>
          <p:cNvGrpSpPr/>
          <p:nvPr/>
        </p:nvGrpSpPr>
        <p:grpSpPr>
          <a:xfrm>
            <a:off x="838200" y="1690689"/>
            <a:ext cx="9763125" cy="1595435"/>
            <a:chOff x="838200" y="2386013"/>
            <a:chExt cx="10277475" cy="2111221"/>
          </a:xfrm>
        </p:grpSpPr>
        <p:sp>
          <p:nvSpPr>
            <p:cNvPr id="362" name="Google Shape;362;p24"/>
            <p:cNvSpPr txBox="1"/>
            <p:nvPr/>
          </p:nvSpPr>
          <p:spPr>
            <a:xfrm>
              <a:off x="957263" y="2467719"/>
              <a:ext cx="10008393" cy="191414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2200" b="1" i="0" dirty="0">
                  <a:solidFill>
                    <a:srgbClr val="166623"/>
                  </a:solidFill>
                  <a:latin typeface="Open Sans"/>
                  <a:ea typeface="Open Sans"/>
                  <a:cs typeface="Open Sans"/>
                  <a:sym typeface="Open Sans"/>
                </a:rPr>
                <a:t>Composition </a:t>
              </a:r>
              <a:r>
                <a:rPr lang="en-GB" sz="2200" dirty="0">
                  <a:solidFill>
                    <a:srgbClr val="166623"/>
                  </a:solidFill>
                  <a:latin typeface="Open Sans"/>
                  <a:ea typeface="Open Sans"/>
                  <a:cs typeface="Open Sans"/>
                  <a:sym typeface="Open Sans"/>
                </a:rPr>
                <a:t>is an exclusive containment of parts, otherwise known as a strong has-a relationship. What this means is that the whole cannot exist without its parts. If it loses any of its parts, the whole ceases to exist. If the whole is destroyed, then all of its parts are destroyed too.</a:t>
              </a:r>
              <a:endParaRPr sz="2200" dirty="0"/>
            </a:p>
          </p:txBody>
        </p:sp>
        <p:sp>
          <p:nvSpPr>
            <p:cNvPr id="363" name="Google Shape;363;p24"/>
            <p:cNvSpPr/>
            <p:nvPr/>
          </p:nvSpPr>
          <p:spPr>
            <a:xfrm>
              <a:off x="838200" y="2386013"/>
              <a:ext cx="10277475" cy="211122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64" name="Google Shape;364;p24"/>
          <p:cNvGrpSpPr/>
          <p:nvPr/>
        </p:nvGrpSpPr>
        <p:grpSpPr>
          <a:xfrm>
            <a:off x="6560321" y="3795404"/>
            <a:ext cx="3875681" cy="2037502"/>
            <a:chOff x="5257800" y="2844713"/>
            <a:chExt cx="2881174" cy="1464931"/>
          </a:xfrm>
        </p:grpSpPr>
        <p:sp>
          <p:nvSpPr>
            <p:cNvPr id="365" name="Google Shape;365;p24"/>
            <p:cNvSpPr/>
            <p:nvPr/>
          </p:nvSpPr>
          <p:spPr>
            <a:xfrm>
              <a:off x="5257800" y="2844713"/>
              <a:ext cx="2650553" cy="146493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24"/>
            <p:cNvSpPr txBox="1"/>
            <p:nvPr/>
          </p:nvSpPr>
          <p:spPr>
            <a:xfrm>
              <a:off x="5380700" y="2844713"/>
              <a:ext cx="2758274" cy="13940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dirty="0">
                  <a:solidFill>
                    <a:srgbClr val="166623"/>
                  </a:solidFill>
                  <a:latin typeface="Calibri"/>
                  <a:ea typeface="Calibri"/>
                  <a:cs typeface="Calibri"/>
                  <a:sym typeface="Calibri"/>
                </a:rPr>
                <a:t>public class House{</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private Room room;</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public House (){</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room = new Room();</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     }</a:t>
              </a:r>
              <a:endParaRPr dirty="0"/>
            </a:p>
            <a:p>
              <a:pPr marL="0" marR="0" lvl="0" indent="0" algn="l" rtl="0">
                <a:spcBef>
                  <a:spcPts val="0"/>
                </a:spcBef>
                <a:spcAft>
                  <a:spcPts val="0"/>
                </a:spcAft>
                <a:buNone/>
              </a:pPr>
              <a:r>
                <a:rPr lang="en-GB" sz="2000" dirty="0">
                  <a:solidFill>
                    <a:srgbClr val="166623"/>
                  </a:solidFill>
                  <a:latin typeface="Calibri"/>
                  <a:ea typeface="Calibri"/>
                  <a:cs typeface="Calibri"/>
                  <a:sym typeface="Calibri"/>
                </a:rPr>
                <a:t>}</a:t>
              </a:r>
              <a:endParaRPr dirty="0"/>
            </a:p>
          </p:txBody>
        </p:sp>
      </p:grpSp>
      <p:pic>
        <p:nvPicPr>
          <p:cNvPr id="367" name="Google Shape;367;p24" descr="Diagram&#10;&#10;Description automatically generated"/>
          <p:cNvPicPr preferRelativeResize="0"/>
          <p:nvPr/>
        </p:nvPicPr>
        <p:blipFill rotWithShape="1">
          <a:blip r:embed="rId3">
            <a:alphaModFix/>
          </a:blip>
          <a:srcRect/>
          <a:stretch/>
        </p:blipFill>
        <p:spPr>
          <a:xfrm>
            <a:off x="303086" y="3928457"/>
            <a:ext cx="4979121" cy="18058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animEffect transition="in" filter="dissolve">
                                      <p:cBhvr>
                                        <p:cTn id="7" dur="500"/>
                                        <p:tgtEl>
                                          <p:spTgt spid="3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5"/>
          <p:cNvSpPr txBox="1">
            <a:spLocks noGrp="1"/>
          </p:cNvSpPr>
          <p:nvPr>
            <p:ph type="title"/>
          </p:nvPr>
        </p:nvSpPr>
        <p:spPr>
          <a:xfrm>
            <a:off x="626271" y="18378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Generalization and Inheritance</a:t>
            </a:r>
            <a:endParaRPr/>
          </a:p>
        </p:txBody>
      </p:sp>
      <p:pic>
        <p:nvPicPr>
          <p:cNvPr id="374" name="Google Shape;374;p25" descr="Diagram&#10;&#10;Description automatically generated"/>
          <p:cNvPicPr preferRelativeResize="0"/>
          <p:nvPr/>
        </p:nvPicPr>
        <p:blipFill rotWithShape="1">
          <a:blip r:embed="rId3">
            <a:alphaModFix/>
          </a:blip>
          <a:srcRect/>
          <a:stretch/>
        </p:blipFill>
        <p:spPr>
          <a:xfrm>
            <a:off x="202404" y="1509350"/>
            <a:ext cx="1928090" cy="2662600"/>
          </a:xfrm>
          <a:prstGeom prst="rect">
            <a:avLst/>
          </a:prstGeom>
          <a:noFill/>
          <a:ln>
            <a:noFill/>
          </a:ln>
        </p:spPr>
      </p:pic>
      <p:pic>
        <p:nvPicPr>
          <p:cNvPr id="375" name="Google Shape;375;p25" descr="Diagram&#10;&#10;Description automatically generated"/>
          <p:cNvPicPr preferRelativeResize="0"/>
          <p:nvPr/>
        </p:nvPicPr>
        <p:blipFill rotWithShape="1">
          <a:blip r:embed="rId4">
            <a:alphaModFix/>
          </a:blip>
          <a:srcRect/>
          <a:stretch/>
        </p:blipFill>
        <p:spPr>
          <a:xfrm>
            <a:off x="2130495" y="1331913"/>
            <a:ext cx="3254376" cy="3254376"/>
          </a:xfrm>
          <a:prstGeom prst="rect">
            <a:avLst/>
          </a:prstGeom>
          <a:noFill/>
          <a:ln>
            <a:noFill/>
          </a:ln>
        </p:spPr>
      </p:pic>
      <p:sp>
        <p:nvSpPr>
          <p:cNvPr id="376" name="Google Shape;376;p25"/>
          <p:cNvSpPr txBox="1"/>
          <p:nvPr/>
        </p:nvSpPr>
        <p:spPr>
          <a:xfrm>
            <a:off x="6676297" y="1301524"/>
            <a:ext cx="4005262" cy="3108543"/>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rgbClr val="166623"/>
                </a:solidFill>
                <a:latin typeface="Calibri"/>
                <a:ea typeface="Calibri"/>
                <a:cs typeface="Calibri"/>
                <a:sym typeface="Calibri"/>
              </a:rPr>
              <a:t>public abstract class Animal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protected int numberOfLegs;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protected int numberOfTails;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protected String name;</a:t>
            </a:r>
            <a:br>
              <a:rPr lang="en-GB" sz="1400">
                <a:solidFill>
                  <a:srgbClr val="166623"/>
                </a:solidFill>
                <a:latin typeface="Calibri"/>
                <a:ea typeface="Calibri"/>
                <a:cs typeface="Calibri"/>
                <a:sym typeface="Calibri"/>
              </a:rPr>
            </a:b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Animal(String pateName, int legs, int tails)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this.name = pateName;</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this.numberOfLegs = legs;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this.numberOfTails = tails;</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void walk() {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void run() {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    public void eat() { }</a:t>
            </a:r>
            <a:br>
              <a:rPr lang="en-GB" sz="1400">
                <a:solidFill>
                  <a:srgbClr val="166623"/>
                </a:solidFill>
                <a:latin typeface="Calibri"/>
                <a:ea typeface="Calibri"/>
                <a:cs typeface="Calibri"/>
                <a:sym typeface="Calibri"/>
              </a:rPr>
            </a:br>
            <a:r>
              <a:rPr lang="en-GB" sz="1400">
                <a:solidFill>
                  <a:srgbClr val="166623"/>
                </a:solidFill>
                <a:latin typeface="Calibri"/>
                <a:ea typeface="Calibri"/>
                <a:cs typeface="Calibri"/>
                <a:sym typeface="Calibri"/>
              </a:rPr>
              <a:t>}</a:t>
            </a:r>
            <a:endParaRPr sz="1400">
              <a:solidFill>
                <a:srgbClr val="166623"/>
              </a:solidFill>
              <a:latin typeface="Calibri"/>
              <a:ea typeface="Calibri"/>
              <a:cs typeface="Calibri"/>
              <a:sym typeface="Calibri"/>
            </a:endParaRPr>
          </a:p>
        </p:txBody>
      </p:sp>
      <p:sp>
        <p:nvSpPr>
          <p:cNvPr id="377" name="Google Shape;377;p25"/>
          <p:cNvSpPr txBox="1"/>
          <p:nvPr/>
        </p:nvSpPr>
        <p:spPr>
          <a:xfrm>
            <a:off x="5084831" y="4725868"/>
            <a:ext cx="3368675" cy="1600438"/>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dirty="0">
                <a:solidFill>
                  <a:srgbClr val="166623"/>
                </a:solidFill>
                <a:latin typeface="Calibri"/>
                <a:ea typeface="Calibri"/>
                <a:cs typeface="Calibri"/>
                <a:sym typeface="Calibri"/>
              </a:rPr>
              <a:t>public class Dog extends Animal{</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public Dog(String name, int legs, int tails)</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super(name, legs, tails);</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public void </a:t>
            </a:r>
            <a:r>
              <a:rPr lang="en-GB" sz="1400" dirty="0" err="1">
                <a:solidFill>
                  <a:srgbClr val="166623"/>
                </a:solidFill>
                <a:latin typeface="Calibri"/>
                <a:ea typeface="Calibri"/>
                <a:cs typeface="Calibri"/>
                <a:sym typeface="Calibri"/>
              </a:rPr>
              <a:t>playFetch</a:t>
            </a:r>
            <a:r>
              <a:rPr lang="en-GB" sz="1400" dirty="0">
                <a:solidFill>
                  <a:srgbClr val="166623"/>
                </a:solidFill>
                <a:latin typeface="Calibri"/>
                <a:ea typeface="Calibri"/>
                <a:cs typeface="Calibri"/>
                <a:sym typeface="Calibri"/>
              </a:rPr>
              <a:t>() {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a:t>
            </a:r>
            <a:endParaRPr sz="1400" dirty="0">
              <a:solidFill>
                <a:srgbClr val="166623"/>
              </a:solidFill>
              <a:latin typeface="Calibri"/>
              <a:ea typeface="Calibri"/>
              <a:cs typeface="Calibri"/>
              <a:sym typeface="Calibri"/>
            </a:endParaRPr>
          </a:p>
        </p:txBody>
      </p:sp>
      <p:sp>
        <p:nvSpPr>
          <p:cNvPr id="378" name="Google Shape;378;p25"/>
          <p:cNvSpPr txBox="1"/>
          <p:nvPr/>
        </p:nvSpPr>
        <p:spPr>
          <a:xfrm>
            <a:off x="8585598" y="4736861"/>
            <a:ext cx="3368674" cy="1600438"/>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dirty="0">
                <a:solidFill>
                  <a:srgbClr val="166623"/>
                </a:solidFill>
                <a:latin typeface="Calibri"/>
                <a:ea typeface="Calibri"/>
                <a:cs typeface="Calibri"/>
                <a:sym typeface="Calibri"/>
              </a:rPr>
              <a:t>public class Cat extends Animal{</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public Cat(String name, int legs, int tails)</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super(name, legs, tails);</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    public void </a:t>
            </a:r>
            <a:r>
              <a:rPr lang="en-GB" sz="1400" dirty="0" err="1">
                <a:solidFill>
                  <a:srgbClr val="166623"/>
                </a:solidFill>
                <a:latin typeface="Calibri"/>
                <a:ea typeface="Calibri"/>
                <a:cs typeface="Calibri"/>
                <a:sym typeface="Calibri"/>
              </a:rPr>
              <a:t>playWithYarn</a:t>
            </a:r>
            <a:r>
              <a:rPr lang="en-GB" sz="1400" dirty="0">
                <a:solidFill>
                  <a:srgbClr val="166623"/>
                </a:solidFill>
                <a:latin typeface="Calibri"/>
                <a:ea typeface="Calibri"/>
                <a:cs typeface="Calibri"/>
                <a:sym typeface="Calibri"/>
              </a:rPr>
              <a:t>() { }</a:t>
            </a:r>
            <a:br>
              <a:rPr lang="en-GB" sz="1400" dirty="0">
                <a:solidFill>
                  <a:srgbClr val="166623"/>
                </a:solidFill>
                <a:latin typeface="Calibri"/>
                <a:ea typeface="Calibri"/>
                <a:cs typeface="Calibri"/>
                <a:sym typeface="Calibri"/>
              </a:rPr>
            </a:br>
            <a:r>
              <a:rPr lang="en-GB" sz="1400" dirty="0">
                <a:solidFill>
                  <a:srgbClr val="166623"/>
                </a:solidFill>
                <a:latin typeface="Calibri"/>
                <a:ea typeface="Calibri"/>
                <a:cs typeface="Calibri"/>
                <a:sym typeface="Calibri"/>
              </a:rPr>
              <a:t>}</a:t>
            </a:r>
            <a:endParaRPr sz="1400" dirty="0">
              <a:solidFill>
                <a:srgbClr val="166623"/>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500"/>
                                        <p:tgtEl>
                                          <p:spTgt spid="3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5"/>
                                        </p:tgtEl>
                                        <p:attrNameLst>
                                          <p:attrName>style.visibility</p:attrName>
                                        </p:attrNameLst>
                                      </p:cBhvr>
                                      <p:to>
                                        <p:strVal val="visible"/>
                                      </p:to>
                                    </p:set>
                                    <p:animEffect transition="in" filter="fade">
                                      <p:cBhvr>
                                        <p:cTn id="12" dur="500"/>
                                        <p:tgtEl>
                                          <p:spTgt spid="3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6"/>
                                        </p:tgtEl>
                                        <p:attrNameLst>
                                          <p:attrName>style.visibility</p:attrName>
                                        </p:attrNameLst>
                                      </p:cBhvr>
                                      <p:to>
                                        <p:strVal val="visible"/>
                                      </p:to>
                                    </p:set>
                                    <p:animEffect transition="in" filter="fade">
                                      <p:cBhvr>
                                        <p:cTn id="17" dur="500"/>
                                        <p:tgtEl>
                                          <p:spTgt spid="3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7"/>
                                        </p:tgtEl>
                                        <p:attrNameLst>
                                          <p:attrName>style.visibility</p:attrName>
                                        </p:attrNameLst>
                                      </p:cBhvr>
                                      <p:to>
                                        <p:strVal val="visible"/>
                                      </p:to>
                                    </p:set>
                                    <p:animEffect transition="in" filter="fade">
                                      <p:cBhvr>
                                        <p:cTn id="22" dur="500"/>
                                        <p:tgtEl>
                                          <p:spTgt spid="377"/>
                                        </p:tgtEl>
                                      </p:cBhvr>
                                    </p:animEffect>
                                  </p:childTnLst>
                                </p:cTn>
                              </p:par>
                              <p:par>
                                <p:cTn id="23" presetID="10" presetClass="entr" presetSubtype="0" fill="hold" nodeType="withEffect">
                                  <p:stCondLst>
                                    <p:cond delay="0"/>
                                  </p:stCondLst>
                                  <p:childTnLst>
                                    <p:set>
                                      <p:cBhvr>
                                        <p:cTn id="24" dur="1" fill="hold">
                                          <p:stCondLst>
                                            <p:cond delay="0"/>
                                          </p:stCondLst>
                                        </p:cTn>
                                        <p:tgtEl>
                                          <p:spTgt spid="378"/>
                                        </p:tgtEl>
                                        <p:attrNameLst>
                                          <p:attrName>style.visibility</p:attrName>
                                        </p:attrNameLst>
                                      </p:cBhvr>
                                      <p:to>
                                        <p:strVal val="visible"/>
                                      </p:to>
                                    </p:set>
                                    <p:animEffect transition="in" filter="fade">
                                      <p:cBhvr>
                                        <p:cTn id="25" dur="5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lean C++20: Sustainable Software Development Patterns and Best Practices |  SpringerLink">
            <a:extLst>
              <a:ext uri="{FF2B5EF4-FFF2-40B4-BE49-F238E27FC236}">
                <a16:creationId xmlns:a16="http://schemas.microsoft.com/office/drawing/2014/main" id="{AB4AFAC2-6300-5DAE-4B18-F5DCF4BA1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951" y="384314"/>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228F2F-EE64-FFCA-B8CD-CFD837DB7C9C}"/>
              </a:ext>
            </a:extLst>
          </p:cNvPr>
          <p:cNvSpPr txBox="1"/>
          <p:nvPr/>
        </p:nvSpPr>
        <p:spPr>
          <a:xfrm>
            <a:off x="4489762" y="5661990"/>
            <a:ext cx="2550651" cy="307777"/>
          </a:xfrm>
          <a:prstGeom prst="rect">
            <a:avLst/>
          </a:prstGeom>
          <a:noFill/>
        </p:spPr>
        <p:txBody>
          <a:bodyPr wrap="square" rtlCol="0">
            <a:spAutoFit/>
          </a:bodyPr>
          <a:lstStyle/>
          <a:p>
            <a:r>
              <a:rPr lang="en-BE" dirty="0"/>
              <a:t>Free PDF version on Springer</a:t>
            </a:r>
          </a:p>
        </p:txBody>
      </p:sp>
    </p:spTree>
    <p:extLst>
      <p:ext uri="{BB962C8B-B14F-4D97-AF65-F5344CB8AC3E}">
        <p14:creationId xmlns:p14="http://schemas.microsoft.com/office/powerpoint/2010/main" val="1635341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6"/>
          <p:cNvSpPr txBox="1">
            <a:spLocks noGrp="1"/>
          </p:cNvSpPr>
          <p:nvPr>
            <p:ph type="title"/>
          </p:nvPr>
        </p:nvSpPr>
        <p:spPr>
          <a:xfrm>
            <a:off x="612913" y="66260"/>
            <a:ext cx="10515600" cy="72817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Evaluating Design Complexity</a:t>
            </a:r>
            <a:endParaRPr dirty="0"/>
          </a:p>
        </p:txBody>
      </p:sp>
      <p:sp>
        <p:nvSpPr>
          <p:cNvPr id="5" name="Rounded Rectangle 4">
            <a:extLst>
              <a:ext uri="{FF2B5EF4-FFF2-40B4-BE49-F238E27FC236}">
                <a16:creationId xmlns:a16="http://schemas.microsoft.com/office/drawing/2014/main" id="{186CA081-5806-BBE9-31D7-17B3A63D8BFF}"/>
              </a:ext>
            </a:extLst>
          </p:cNvPr>
          <p:cNvSpPr/>
          <p:nvPr/>
        </p:nvSpPr>
        <p:spPr>
          <a:xfrm>
            <a:off x="1109402" y="3968695"/>
            <a:ext cx="2178845"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600" dirty="0">
                <a:solidFill>
                  <a:srgbClr val="166623"/>
                </a:solidFill>
              </a:rPr>
              <a:t>Coupling</a:t>
            </a:r>
          </a:p>
        </p:txBody>
      </p:sp>
      <p:sp>
        <p:nvSpPr>
          <p:cNvPr id="6" name="Rounded Rectangle 5">
            <a:extLst>
              <a:ext uri="{FF2B5EF4-FFF2-40B4-BE49-F238E27FC236}">
                <a16:creationId xmlns:a16="http://schemas.microsoft.com/office/drawing/2014/main" id="{A35BE2A6-0409-A8D7-A42A-51907B0D2E9D}"/>
              </a:ext>
            </a:extLst>
          </p:cNvPr>
          <p:cNvSpPr/>
          <p:nvPr/>
        </p:nvSpPr>
        <p:spPr>
          <a:xfrm>
            <a:off x="4845842" y="3985983"/>
            <a:ext cx="2178845"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Cohesion</a:t>
            </a:r>
          </a:p>
        </p:txBody>
      </p:sp>
      <p:grpSp>
        <p:nvGrpSpPr>
          <p:cNvPr id="15" name="Group 14">
            <a:extLst>
              <a:ext uri="{FF2B5EF4-FFF2-40B4-BE49-F238E27FC236}">
                <a16:creationId xmlns:a16="http://schemas.microsoft.com/office/drawing/2014/main" id="{05D596DD-BEC4-5FE4-50AE-C24C7C1D0063}"/>
              </a:ext>
            </a:extLst>
          </p:cNvPr>
          <p:cNvGrpSpPr/>
          <p:nvPr/>
        </p:nvGrpSpPr>
        <p:grpSpPr>
          <a:xfrm>
            <a:off x="7918842" y="1302175"/>
            <a:ext cx="3886800" cy="2683808"/>
            <a:chOff x="7918842" y="1302175"/>
            <a:chExt cx="3886800" cy="2683808"/>
          </a:xfrm>
        </p:grpSpPr>
        <p:sp>
          <p:nvSpPr>
            <p:cNvPr id="8" name="Rounded Rectangle 7">
              <a:extLst>
                <a:ext uri="{FF2B5EF4-FFF2-40B4-BE49-F238E27FC236}">
                  <a16:creationId xmlns:a16="http://schemas.microsoft.com/office/drawing/2014/main" id="{E1C48010-293D-00DA-4CC8-3AD2FF51C101}"/>
                </a:ext>
              </a:extLst>
            </p:cNvPr>
            <p:cNvSpPr/>
            <p:nvPr/>
          </p:nvSpPr>
          <p:spPr>
            <a:xfrm>
              <a:off x="8901107" y="1302175"/>
              <a:ext cx="1732363"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Module</a:t>
              </a:r>
            </a:p>
          </p:txBody>
        </p:sp>
        <p:sp>
          <p:nvSpPr>
            <p:cNvPr id="9" name="Rounded Rectangle 8">
              <a:extLst>
                <a:ext uri="{FF2B5EF4-FFF2-40B4-BE49-F238E27FC236}">
                  <a16:creationId xmlns:a16="http://schemas.microsoft.com/office/drawing/2014/main" id="{50C79524-1773-FFBE-F303-68CFF7E15284}"/>
                </a:ext>
              </a:extLst>
            </p:cNvPr>
            <p:cNvSpPr/>
            <p:nvPr/>
          </p:nvSpPr>
          <p:spPr>
            <a:xfrm>
              <a:off x="10073279" y="3183774"/>
              <a:ext cx="1732363"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Classes</a:t>
              </a:r>
            </a:p>
          </p:txBody>
        </p:sp>
        <p:sp>
          <p:nvSpPr>
            <p:cNvPr id="10" name="Rounded Rectangle 9">
              <a:extLst>
                <a:ext uri="{FF2B5EF4-FFF2-40B4-BE49-F238E27FC236}">
                  <a16:creationId xmlns:a16="http://schemas.microsoft.com/office/drawing/2014/main" id="{72258338-2D61-E18E-B39A-4661DE36D372}"/>
                </a:ext>
              </a:extLst>
            </p:cNvPr>
            <p:cNvSpPr/>
            <p:nvPr/>
          </p:nvSpPr>
          <p:spPr>
            <a:xfrm>
              <a:off x="7918842" y="3227053"/>
              <a:ext cx="1839521" cy="75893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3200" dirty="0">
                  <a:solidFill>
                    <a:srgbClr val="166623"/>
                  </a:solidFill>
                </a:rPr>
                <a:t>Methods</a:t>
              </a:r>
            </a:p>
          </p:txBody>
        </p:sp>
        <p:cxnSp>
          <p:nvCxnSpPr>
            <p:cNvPr id="12" name="Straight Arrow Connector 11">
              <a:extLst>
                <a:ext uri="{FF2B5EF4-FFF2-40B4-BE49-F238E27FC236}">
                  <a16:creationId xmlns:a16="http://schemas.microsoft.com/office/drawing/2014/main" id="{D3164371-B0A1-FB1C-6B26-4855C87231B0}"/>
                </a:ext>
              </a:extLst>
            </p:cNvPr>
            <p:cNvCxnSpPr>
              <a:stCxn id="8" idx="2"/>
              <a:endCxn id="10" idx="0"/>
            </p:cNvCxnSpPr>
            <p:nvPr/>
          </p:nvCxnSpPr>
          <p:spPr>
            <a:xfrm flipH="1">
              <a:off x="8838603" y="2061105"/>
              <a:ext cx="928686" cy="1165948"/>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71C1BD-000A-CC90-E6ED-CC4B36976663}"/>
                </a:ext>
              </a:extLst>
            </p:cNvPr>
            <p:cNvCxnSpPr>
              <a:stCxn id="8" idx="2"/>
              <a:endCxn id="9" idx="0"/>
            </p:cNvCxnSpPr>
            <p:nvPr/>
          </p:nvCxnSpPr>
          <p:spPr>
            <a:xfrm>
              <a:off x="9767289" y="2061105"/>
              <a:ext cx="1172172" cy="1122669"/>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367425DD-E912-3D10-E0D7-D466580A7388}"/>
              </a:ext>
            </a:extLst>
          </p:cNvPr>
          <p:cNvGrpSpPr/>
          <p:nvPr/>
        </p:nvGrpSpPr>
        <p:grpSpPr>
          <a:xfrm>
            <a:off x="6226559" y="4397036"/>
            <a:ext cx="5404867" cy="2117792"/>
            <a:chOff x="6226559" y="4397036"/>
            <a:chExt cx="5404867" cy="2117792"/>
          </a:xfrm>
        </p:grpSpPr>
        <p:pic>
          <p:nvPicPr>
            <p:cNvPr id="3" name="Picture 2" descr="Graphical user interface, text, application&#10;&#10;Description automatically generated">
              <a:extLst>
                <a:ext uri="{FF2B5EF4-FFF2-40B4-BE49-F238E27FC236}">
                  <a16:creationId xmlns:a16="http://schemas.microsoft.com/office/drawing/2014/main" id="{C03EA6DD-DCA6-4F6C-6CC3-885EE41649E3}"/>
                </a:ext>
              </a:extLst>
            </p:cNvPr>
            <p:cNvPicPr>
              <a:picLocks noChangeAspect="1"/>
            </p:cNvPicPr>
            <p:nvPr/>
          </p:nvPicPr>
          <p:blipFill>
            <a:blip r:embed="rId3"/>
            <a:stretch>
              <a:fillRect/>
            </a:stretch>
          </p:blipFill>
          <p:spPr>
            <a:xfrm>
              <a:off x="8515131" y="4397036"/>
              <a:ext cx="3116295" cy="2117792"/>
            </a:xfrm>
            <a:prstGeom prst="rect">
              <a:avLst/>
            </a:prstGeom>
          </p:spPr>
        </p:pic>
        <p:pic>
          <p:nvPicPr>
            <p:cNvPr id="2050" name="Picture 2" descr="question-mark | Question mark, Question mark icon, Question mark logo">
              <a:extLst>
                <a:ext uri="{FF2B5EF4-FFF2-40B4-BE49-F238E27FC236}">
                  <a16:creationId xmlns:a16="http://schemas.microsoft.com/office/drawing/2014/main" id="{8C92B6A6-CFBF-2AFA-AE89-6B0F375D06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936" t="11792" r="24643" b="11436"/>
            <a:stretch/>
          </p:blipFill>
          <p:spPr bwMode="auto">
            <a:xfrm>
              <a:off x="6226559" y="5189592"/>
              <a:ext cx="713256" cy="113087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714597A4-BE37-87A7-0F7D-09DC3C565BC5}"/>
                </a:ext>
              </a:extLst>
            </p:cNvPr>
            <p:cNvCxnSpPr>
              <a:cxnSpLocks/>
            </p:cNvCxnSpPr>
            <p:nvPr/>
          </p:nvCxnSpPr>
          <p:spPr>
            <a:xfrm>
              <a:off x="7024687" y="5840868"/>
              <a:ext cx="116465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FF2A33E-DB5F-3ADD-A93A-E2C533679754}"/>
                </a:ext>
              </a:extLst>
            </p:cNvPr>
            <p:cNvSpPr txBox="1"/>
            <p:nvPr/>
          </p:nvSpPr>
          <p:spPr>
            <a:xfrm>
              <a:off x="7052209" y="5512851"/>
              <a:ext cx="887931" cy="307777"/>
            </a:xfrm>
            <a:prstGeom prst="rect">
              <a:avLst/>
            </a:prstGeom>
            <a:noFill/>
          </p:spPr>
          <p:txBody>
            <a:bodyPr wrap="square">
              <a:spAutoFit/>
            </a:bodyPr>
            <a:lstStyle/>
            <a:p>
              <a:r>
                <a:rPr lang="en-GB" dirty="0"/>
                <a:t>Evaluate</a:t>
              </a:r>
              <a:endParaRPr lang="en-BE" dirty="0"/>
            </a:p>
          </p:txBody>
        </p:sp>
      </p:grpSp>
      <p:grpSp>
        <p:nvGrpSpPr>
          <p:cNvPr id="20" name="Group 19">
            <a:extLst>
              <a:ext uri="{FF2B5EF4-FFF2-40B4-BE49-F238E27FC236}">
                <a16:creationId xmlns:a16="http://schemas.microsoft.com/office/drawing/2014/main" id="{5634A3A8-8F86-B5BF-358B-41A0A9AF85D8}"/>
              </a:ext>
            </a:extLst>
          </p:cNvPr>
          <p:cNvGrpSpPr/>
          <p:nvPr/>
        </p:nvGrpSpPr>
        <p:grpSpPr>
          <a:xfrm>
            <a:off x="612913" y="1037371"/>
            <a:ext cx="3171825" cy="2818716"/>
            <a:chOff x="612913" y="1037371"/>
            <a:chExt cx="3171825" cy="2818716"/>
          </a:xfrm>
        </p:grpSpPr>
        <p:pic>
          <p:nvPicPr>
            <p:cNvPr id="4" name="Picture 2" descr="Difference between Cohesion and Coupling | Software Engineering |  Programmerbay">
              <a:extLst>
                <a:ext uri="{FF2B5EF4-FFF2-40B4-BE49-F238E27FC236}">
                  <a16:creationId xmlns:a16="http://schemas.microsoft.com/office/drawing/2014/main" id="{0ACF716A-3D25-1037-445D-91942BC759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57" t="9243" r="62312" b="32462"/>
            <a:stretch/>
          </p:blipFill>
          <p:spPr bwMode="auto">
            <a:xfrm>
              <a:off x="612913" y="1191260"/>
              <a:ext cx="3171825" cy="266482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4196AC7-3237-F938-3658-254A5B839273}"/>
                </a:ext>
              </a:extLst>
            </p:cNvPr>
            <p:cNvSpPr txBox="1"/>
            <p:nvPr/>
          </p:nvSpPr>
          <p:spPr>
            <a:xfrm>
              <a:off x="1430571" y="1037371"/>
              <a:ext cx="1857676" cy="307777"/>
            </a:xfrm>
            <a:prstGeom prst="rect">
              <a:avLst/>
            </a:prstGeom>
            <a:noFill/>
          </p:spPr>
          <p:txBody>
            <a:bodyPr wrap="square" rtlCol="0">
              <a:spAutoFit/>
            </a:bodyPr>
            <a:lstStyle/>
            <a:p>
              <a:r>
                <a:rPr lang="en-BE" dirty="0"/>
                <a:t>Complexity Between</a:t>
              </a:r>
            </a:p>
          </p:txBody>
        </p:sp>
      </p:grpSp>
      <p:grpSp>
        <p:nvGrpSpPr>
          <p:cNvPr id="21" name="Group 20">
            <a:extLst>
              <a:ext uri="{FF2B5EF4-FFF2-40B4-BE49-F238E27FC236}">
                <a16:creationId xmlns:a16="http://schemas.microsoft.com/office/drawing/2014/main" id="{2FE1C228-6ADE-B61F-4BD8-AB647F2759CC}"/>
              </a:ext>
            </a:extLst>
          </p:cNvPr>
          <p:cNvGrpSpPr/>
          <p:nvPr/>
        </p:nvGrpSpPr>
        <p:grpSpPr>
          <a:xfrm>
            <a:off x="4695824" y="1034639"/>
            <a:ext cx="2800351" cy="2838737"/>
            <a:chOff x="4695824" y="1034639"/>
            <a:chExt cx="2800351" cy="2838737"/>
          </a:xfrm>
        </p:grpSpPr>
        <p:pic>
          <p:nvPicPr>
            <p:cNvPr id="1026" name="Picture 2" descr="Difference between Cohesion and Coupling | Software Engineering |  Programmerbay">
              <a:extLst>
                <a:ext uri="{FF2B5EF4-FFF2-40B4-BE49-F238E27FC236}">
                  <a16:creationId xmlns:a16="http://schemas.microsoft.com/office/drawing/2014/main" id="{2F3C86C2-6900-6CF5-A0B1-B622B61FB1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763" t="9243" r="12543" b="32462"/>
            <a:stretch/>
          </p:blipFill>
          <p:spPr bwMode="auto">
            <a:xfrm>
              <a:off x="4695824" y="1191260"/>
              <a:ext cx="2800351" cy="268211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524E4F0-A187-62E6-5734-F48A69D07F75}"/>
                </a:ext>
              </a:extLst>
            </p:cNvPr>
            <p:cNvSpPr txBox="1"/>
            <p:nvPr/>
          </p:nvSpPr>
          <p:spPr>
            <a:xfrm>
              <a:off x="5279405" y="1034639"/>
              <a:ext cx="1772804" cy="307777"/>
            </a:xfrm>
            <a:prstGeom prst="rect">
              <a:avLst/>
            </a:prstGeom>
            <a:noFill/>
          </p:spPr>
          <p:txBody>
            <a:bodyPr wrap="square" rtlCol="0">
              <a:spAutoFit/>
            </a:bodyPr>
            <a:lstStyle/>
            <a:p>
              <a:r>
                <a:rPr lang="en-BE" dirty="0"/>
                <a:t>Complexity Within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dissolv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dissolv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6"/>
          <p:cNvSpPr txBox="1">
            <a:spLocks noGrp="1"/>
          </p:cNvSpPr>
          <p:nvPr>
            <p:ph type="title"/>
          </p:nvPr>
        </p:nvSpPr>
        <p:spPr>
          <a:xfrm>
            <a:off x="612913" y="66260"/>
            <a:ext cx="10515600" cy="72817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GB" dirty="0"/>
              <a:t>Evaluating Design Complexity</a:t>
            </a:r>
            <a:endParaRPr dirty="0"/>
          </a:p>
        </p:txBody>
      </p:sp>
      <p:grpSp>
        <p:nvGrpSpPr>
          <p:cNvPr id="5" name="Group 4">
            <a:extLst>
              <a:ext uri="{FF2B5EF4-FFF2-40B4-BE49-F238E27FC236}">
                <a16:creationId xmlns:a16="http://schemas.microsoft.com/office/drawing/2014/main" id="{1027147E-23F8-B900-CDDD-FBB902FFB538}"/>
              </a:ext>
            </a:extLst>
          </p:cNvPr>
          <p:cNvGrpSpPr/>
          <p:nvPr/>
        </p:nvGrpSpPr>
        <p:grpSpPr>
          <a:xfrm>
            <a:off x="7615071" y="628574"/>
            <a:ext cx="4105136" cy="2912781"/>
            <a:chOff x="7615071" y="628574"/>
            <a:chExt cx="4105136" cy="2912781"/>
          </a:xfrm>
        </p:grpSpPr>
        <p:pic>
          <p:nvPicPr>
            <p:cNvPr id="387" name="Google Shape;387;p26" descr="In High Cohesion, each module is responsible for a single function since its components are functionally similar"/>
            <p:cNvPicPr preferRelativeResize="0"/>
            <p:nvPr/>
          </p:nvPicPr>
          <p:blipFill rotWithShape="1">
            <a:blip r:embed="rId3">
              <a:alphaModFix/>
            </a:blip>
            <a:srcRect/>
            <a:stretch/>
          </p:blipFill>
          <p:spPr>
            <a:xfrm>
              <a:off x="7711332" y="628574"/>
              <a:ext cx="3728608" cy="2208709"/>
            </a:xfrm>
            <a:prstGeom prst="rect">
              <a:avLst/>
            </a:prstGeom>
            <a:noFill/>
            <a:ln>
              <a:noFill/>
            </a:ln>
          </p:spPr>
        </p:pic>
        <p:sp>
          <p:nvSpPr>
            <p:cNvPr id="393" name="Google Shape;393;p26"/>
            <p:cNvSpPr txBox="1"/>
            <p:nvPr/>
          </p:nvSpPr>
          <p:spPr>
            <a:xfrm>
              <a:off x="7615071" y="2895065"/>
              <a:ext cx="4105136"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dirty="0">
                  <a:solidFill>
                    <a:schemeClr val="dk1"/>
                  </a:solidFill>
                  <a:latin typeface="Arial"/>
                  <a:ea typeface="Arial"/>
                  <a:cs typeface="Arial"/>
                  <a:sym typeface="Arial"/>
                </a:rPr>
                <a:t>High Cohesion - Clear responsibility </a:t>
              </a:r>
            </a:p>
            <a:p>
              <a:pPr marL="0" marR="0" lvl="0" indent="0" algn="l" rtl="0">
                <a:spcBef>
                  <a:spcPts val="0"/>
                </a:spcBef>
                <a:spcAft>
                  <a:spcPts val="0"/>
                </a:spcAft>
                <a:buNone/>
              </a:pPr>
              <a:r>
                <a:rPr lang="en-GB" sz="1800" dirty="0">
                  <a:solidFill>
                    <a:schemeClr val="dk1"/>
                  </a:solidFill>
                </a:rPr>
                <a:t>Module - </a:t>
              </a:r>
              <a:r>
                <a:rPr lang="en-GB" sz="1800" b="0" i="0" dirty="0">
                  <a:solidFill>
                    <a:schemeClr val="dk1"/>
                  </a:solidFill>
                  <a:latin typeface="Arial"/>
                  <a:ea typeface="Arial"/>
                  <a:cs typeface="Arial"/>
                  <a:sym typeface="Arial"/>
                </a:rPr>
                <a:t> single Functionality</a:t>
              </a:r>
              <a:endParaRPr sz="1800" dirty="0">
                <a:solidFill>
                  <a:schemeClr val="dk1"/>
                </a:solidFill>
                <a:latin typeface="Calibri"/>
                <a:ea typeface="Calibri"/>
                <a:cs typeface="Calibri"/>
                <a:sym typeface="Calibri"/>
              </a:endParaRPr>
            </a:p>
          </p:txBody>
        </p:sp>
      </p:grpSp>
      <p:grpSp>
        <p:nvGrpSpPr>
          <p:cNvPr id="3" name="Group 2">
            <a:extLst>
              <a:ext uri="{FF2B5EF4-FFF2-40B4-BE49-F238E27FC236}">
                <a16:creationId xmlns:a16="http://schemas.microsoft.com/office/drawing/2014/main" id="{0E26B9DC-E9A8-230A-CF72-B3AD855DACEC}"/>
              </a:ext>
            </a:extLst>
          </p:cNvPr>
          <p:cNvGrpSpPr/>
          <p:nvPr/>
        </p:nvGrpSpPr>
        <p:grpSpPr>
          <a:xfrm>
            <a:off x="675861" y="766609"/>
            <a:ext cx="6248401" cy="5819031"/>
            <a:chOff x="675861" y="766609"/>
            <a:chExt cx="6248401" cy="5819031"/>
          </a:xfrm>
        </p:grpSpPr>
        <p:pic>
          <p:nvPicPr>
            <p:cNvPr id="385" name="Google Shape;385;p26" descr="High Cohesion and Low Coupling"/>
            <p:cNvPicPr preferRelativeResize="0"/>
            <p:nvPr/>
          </p:nvPicPr>
          <p:blipFill rotWithShape="1">
            <a:blip r:embed="rId4">
              <a:alphaModFix/>
            </a:blip>
            <a:srcRect l="5978" t="28790" r="59239" b="19774"/>
            <a:stretch/>
          </p:blipFill>
          <p:spPr>
            <a:xfrm>
              <a:off x="853898" y="1109437"/>
              <a:ext cx="2790450" cy="2319563"/>
            </a:xfrm>
            <a:prstGeom prst="rect">
              <a:avLst/>
            </a:prstGeom>
            <a:noFill/>
            <a:ln>
              <a:noFill/>
            </a:ln>
          </p:spPr>
        </p:pic>
        <p:pic>
          <p:nvPicPr>
            <p:cNvPr id="386" name="Google Shape;386;p26" descr="High Cohesion and Low Coupling"/>
            <p:cNvPicPr preferRelativeResize="0"/>
            <p:nvPr/>
          </p:nvPicPr>
          <p:blipFill rotWithShape="1">
            <a:blip r:embed="rId4">
              <a:alphaModFix/>
            </a:blip>
            <a:srcRect l="57229" t="23954" r="5543" b="14940"/>
            <a:stretch/>
          </p:blipFill>
          <p:spPr>
            <a:xfrm>
              <a:off x="4123340" y="1109437"/>
              <a:ext cx="2514083" cy="2319563"/>
            </a:xfrm>
            <a:prstGeom prst="rect">
              <a:avLst/>
            </a:prstGeom>
            <a:noFill/>
            <a:ln>
              <a:noFill/>
            </a:ln>
          </p:spPr>
        </p:pic>
        <p:pic>
          <p:nvPicPr>
            <p:cNvPr id="388" name="Google Shape;388;p26" descr="Cohesion and Coupling are like two ends of a seesaw. If your modules have High Cohesion, you naturally get Low Coupling between them. But, if you have Low Cohesion, your modules will have High Coupling"/>
            <p:cNvPicPr preferRelativeResize="0"/>
            <p:nvPr/>
          </p:nvPicPr>
          <p:blipFill rotWithShape="1">
            <a:blip r:embed="rId5">
              <a:alphaModFix/>
            </a:blip>
            <a:srcRect l="13750" r="10216" b="3337"/>
            <a:stretch/>
          </p:blipFill>
          <p:spPr>
            <a:xfrm>
              <a:off x="1600203" y="4705419"/>
              <a:ext cx="2631060" cy="1880221"/>
            </a:xfrm>
            <a:prstGeom prst="rect">
              <a:avLst/>
            </a:prstGeom>
            <a:noFill/>
            <a:ln>
              <a:noFill/>
            </a:ln>
          </p:spPr>
        </p:pic>
        <p:sp>
          <p:nvSpPr>
            <p:cNvPr id="391" name="Google Shape;391;p26"/>
            <p:cNvSpPr txBox="1"/>
            <p:nvPr/>
          </p:nvSpPr>
          <p:spPr>
            <a:xfrm>
              <a:off x="3955775" y="766609"/>
              <a:ext cx="29684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High cohesion + low coupling</a:t>
              </a:r>
              <a:endParaRPr/>
            </a:p>
          </p:txBody>
        </p:sp>
        <p:sp>
          <p:nvSpPr>
            <p:cNvPr id="392" name="Google Shape;392;p26"/>
            <p:cNvSpPr txBox="1"/>
            <p:nvPr/>
          </p:nvSpPr>
          <p:spPr>
            <a:xfrm>
              <a:off x="675861" y="807691"/>
              <a:ext cx="29684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chemeClr val="dk1"/>
                  </a:solidFill>
                  <a:latin typeface="Calibri"/>
                  <a:ea typeface="Calibri"/>
                  <a:cs typeface="Calibri"/>
                  <a:sym typeface="Calibri"/>
                </a:rPr>
                <a:t>Low cohesion + High coupling</a:t>
              </a:r>
              <a:endParaRPr dirty="0"/>
            </a:p>
          </p:txBody>
        </p:sp>
        <p:pic>
          <p:nvPicPr>
            <p:cNvPr id="2050" name="Picture 2" descr="Good like thumbs up icon Royalty Free Vector Image">
              <a:extLst>
                <a:ext uri="{FF2B5EF4-FFF2-40B4-BE49-F238E27FC236}">
                  <a16:creationId xmlns:a16="http://schemas.microsoft.com/office/drawing/2014/main" id="{E9E5F6E2-9C6E-6D22-0B64-FAB07BA3D9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t="25346" r="3869" b="31987"/>
            <a:stretch/>
          </p:blipFill>
          <p:spPr bwMode="auto">
            <a:xfrm>
              <a:off x="1718181" y="3730746"/>
              <a:ext cx="731600" cy="73079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Good like thumbs up icon Royalty Free Vector Image">
              <a:extLst>
                <a:ext uri="{FF2B5EF4-FFF2-40B4-BE49-F238E27FC236}">
                  <a16:creationId xmlns:a16="http://schemas.microsoft.com/office/drawing/2014/main" id="{BE855A14-DC68-AE78-5025-C30D402705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50" t="25346" r="50612" b="31987"/>
            <a:stretch/>
          </p:blipFill>
          <p:spPr bwMode="auto">
            <a:xfrm>
              <a:off x="4780092" y="3620665"/>
              <a:ext cx="734883" cy="7307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2B2664EC-446D-BF6D-001C-FA2936D1EFBA}"/>
              </a:ext>
            </a:extLst>
          </p:cNvPr>
          <p:cNvGrpSpPr/>
          <p:nvPr/>
        </p:nvGrpSpPr>
        <p:grpSpPr>
          <a:xfrm>
            <a:off x="5304256" y="4258963"/>
            <a:ext cx="6135684" cy="1832428"/>
            <a:chOff x="5304256" y="4258963"/>
            <a:chExt cx="6135684" cy="1832428"/>
          </a:xfrm>
        </p:grpSpPr>
        <p:pic>
          <p:nvPicPr>
            <p:cNvPr id="2052" name="Picture 4" descr="The Battery and Battery-charger are loosely coupled with each other">
              <a:extLst>
                <a:ext uri="{FF2B5EF4-FFF2-40B4-BE49-F238E27FC236}">
                  <a16:creationId xmlns:a16="http://schemas.microsoft.com/office/drawing/2014/main" id="{2EB09B7D-30FF-2365-F3CA-B41BE60307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6400" y="4273679"/>
              <a:ext cx="3233540" cy="181771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The Smartphone display and System-on-Chip(CPU, GPU) have High/Tight Coupling between each other">
              <a:extLst>
                <a:ext uri="{FF2B5EF4-FFF2-40B4-BE49-F238E27FC236}">
                  <a16:creationId xmlns:a16="http://schemas.microsoft.com/office/drawing/2014/main" id="{DFB5C7B8-C5C1-4F06-2EF6-4F7E385FCF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56" y="4258963"/>
              <a:ext cx="3133721" cy="17615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6307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400" name="Google Shape;400;p27" descr="Graphical user interface, text, application, chat or text message&#10;&#10;Description automatically generated"/>
          <p:cNvPicPr preferRelativeResize="0"/>
          <p:nvPr/>
        </p:nvPicPr>
        <p:blipFill rotWithShape="1">
          <a:blip r:embed="rId3">
            <a:alphaModFix/>
          </a:blip>
          <a:srcRect/>
          <a:stretch/>
        </p:blipFill>
        <p:spPr>
          <a:xfrm>
            <a:off x="948121" y="878472"/>
            <a:ext cx="3978442" cy="1895779"/>
          </a:xfrm>
          <a:prstGeom prst="rect">
            <a:avLst/>
          </a:prstGeom>
          <a:noFill/>
          <a:ln>
            <a:noFill/>
          </a:ln>
        </p:spPr>
      </p:pic>
      <p:pic>
        <p:nvPicPr>
          <p:cNvPr id="401" name="Google Shape;401;p27" descr="Graphical user interface, text&#10;&#10;Description automatically generated"/>
          <p:cNvPicPr preferRelativeResize="0"/>
          <p:nvPr/>
        </p:nvPicPr>
        <p:blipFill rotWithShape="1">
          <a:blip r:embed="rId4">
            <a:alphaModFix/>
          </a:blip>
          <a:srcRect/>
          <a:stretch/>
        </p:blipFill>
        <p:spPr>
          <a:xfrm>
            <a:off x="5603929" y="597131"/>
            <a:ext cx="5128593" cy="2478819"/>
          </a:xfrm>
          <a:prstGeom prst="rect">
            <a:avLst/>
          </a:prstGeom>
          <a:noFill/>
          <a:ln w="28575" cap="flat" cmpd="sng">
            <a:solidFill>
              <a:srgbClr val="166623"/>
            </a:solidFill>
            <a:prstDash val="solid"/>
            <a:round/>
            <a:headEnd type="none" w="sm" len="sm"/>
            <a:tailEnd type="none" w="sm" len="sm"/>
          </a:ln>
        </p:spPr>
      </p:pic>
      <p:sp>
        <p:nvSpPr>
          <p:cNvPr id="402" name="Google Shape;402;p27"/>
          <p:cNvSpPr txBox="1"/>
          <p:nvPr/>
        </p:nvSpPr>
        <p:spPr>
          <a:xfrm>
            <a:off x="2343829" y="3429000"/>
            <a:ext cx="6520200" cy="1231500"/>
          </a:xfrm>
          <a:prstGeom prst="rect">
            <a:avLst/>
          </a:prstGeom>
          <a:noFill/>
          <a:ln w="1905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dirty="0">
                <a:solidFill>
                  <a:schemeClr val="dk1"/>
                </a:solidFill>
                <a:latin typeface="Arial"/>
                <a:ea typeface="Arial"/>
                <a:cs typeface="Arial"/>
                <a:sym typeface="Arial"/>
              </a:rPr>
              <a:t>Which of the following is true about Sensor class and its cohesion?</a:t>
            </a:r>
            <a:endParaRPr sz="1600" b="0" dirty="0">
              <a:solidFill>
                <a:schemeClr val="dk1"/>
              </a:solidFill>
              <a:latin typeface="Source Sans Pro"/>
              <a:ea typeface="Source Sans Pro"/>
              <a:cs typeface="Source Sans Pro"/>
              <a:sym typeface="Source Sans Pro"/>
            </a:endParaRPr>
          </a:p>
          <a:p>
            <a:pPr marL="342900" marR="0" lvl="0" indent="-342900" algn="l" rtl="0">
              <a:spcBef>
                <a:spcPts val="0"/>
              </a:spcBef>
              <a:spcAft>
                <a:spcPts val="0"/>
              </a:spcAft>
              <a:buClr>
                <a:srgbClr val="666666"/>
              </a:buClr>
              <a:buSzPts val="1400"/>
              <a:buFont typeface="Calibri"/>
              <a:buAutoNum type="alphaLcPeriod"/>
            </a:pPr>
            <a:r>
              <a:rPr lang="en-GB" sz="1400" b="0" i="0" dirty="0">
                <a:solidFill>
                  <a:srgbClr val="666666"/>
                </a:solidFill>
                <a:latin typeface="Source Sans Pro"/>
                <a:ea typeface="Source Sans Pro"/>
                <a:cs typeface="Source Sans Pro"/>
                <a:sym typeface="Source Sans Pro"/>
              </a:rPr>
              <a:t>Sensor class has high cohesion, since its purpose is clear.</a:t>
            </a:r>
            <a:endParaRPr dirty="0"/>
          </a:p>
          <a:p>
            <a:pPr marL="342900" marR="0" lvl="0" indent="-342900" algn="l" rtl="0">
              <a:spcBef>
                <a:spcPts val="0"/>
              </a:spcBef>
              <a:spcAft>
                <a:spcPts val="0"/>
              </a:spcAft>
              <a:buClr>
                <a:srgbClr val="666666"/>
              </a:buClr>
              <a:buSzPts val="1400"/>
              <a:buFont typeface="Calibri"/>
              <a:buAutoNum type="alphaLcPeriod"/>
            </a:pPr>
            <a:r>
              <a:rPr lang="en-GB" sz="1400" b="0" i="0" dirty="0">
                <a:solidFill>
                  <a:srgbClr val="666666"/>
                </a:solidFill>
                <a:latin typeface="Source Sans Pro"/>
                <a:ea typeface="Source Sans Pro"/>
                <a:cs typeface="Source Sans Pro"/>
                <a:sym typeface="Source Sans Pro"/>
              </a:rPr>
              <a:t>Sensor class has low cohesion, since its get method is not straightforward.</a:t>
            </a:r>
            <a:endParaRPr dirty="0"/>
          </a:p>
          <a:p>
            <a:pPr marL="342900" marR="0" lvl="0" indent="-342900" algn="l" rtl="0">
              <a:spcBef>
                <a:spcPts val="0"/>
              </a:spcBef>
              <a:spcAft>
                <a:spcPts val="0"/>
              </a:spcAft>
              <a:buClr>
                <a:srgbClr val="666666"/>
              </a:buClr>
              <a:buSzPts val="1400"/>
              <a:buFont typeface="Calibri"/>
              <a:buAutoNum type="alphaLcPeriod"/>
            </a:pPr>
            <a:r>
              <a:rPr lang="en-GB" sz="1400" b="0" i="0" dirty="0">
                <a:solidFill>
                  <a:srgbClr val="666666"/>
                </a:solidFill>
                <a:latin typeface="Source Sans Pro"/>
                <a:ea typeface="Source Sans Pro"/>
                <a:cs typeface="Source Sans Pro"/>
                <a:sym typeface="Source Sans Pro"/>
              </a:rPr>
              <a:t>Sensor class has low cohesion, since it has two purposes and therefore unclear.</a:t>
            </a:r>
            <a:endParaRPr dirty="0"/>
          </a:p>
        </p:txBody>
      </p:sp>
      <p:sp>
        <p:nvSpPr>
          <p:cNvPr id="403" name="Google Shape;403;p27"/>
          <p:cNvSpPr txBox="1"/>
          <p:nvPr/>
        </p:nvSpPr>
        <p:spPr>
          <a:xfrm>
            <a:off x="2343829" y="4856972"/>
            <a:ext cx="6520200" cy="1231500"/>
          </a:xfrm>
          <a:prstGeom prst="rect">
            <a:avLst/>
          </a:prstGeom>
          <a:noFill/>
          <a:ln w="1905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chemeClr val="dk1"/>
                </a:solidFill>
                <a:latin typeface="Arial"/>
                <a:ea typeface="Arial"/>
                <a:cs typeface="Arial"/>
                <a:sym typeface="Arial"/>
              </a:rPr>
              <a:t>Which of the following is true about coupling to the Sensor class?</a:t>
            </a:r>
            <a:endParaRPr sz="1600" b="0">
              <a:solidFill>
                <a:schemeClr val="dk1"/>
              </a:solidFill>
              <a:latin typeface="Source Sans Pro"/>
              <a:ea typeface="Source Sans Pro"/>
              <a:cs typeface="Source Sans Pro"/>
              <a:sym typeface="Source Sans Pro"/>
            </a:endParaRPr>
          </a:p>
          <a:p>
            <a:pPr marL="342900" marR="0" lvl="0" indent="-342900" algn="l" rtl="0">
              <a:spcBef>
                <a:spcPts val="0"/>
              </a:spcBef>
              <a:spcAft>
                <a:spcPts val="0"/>
              </a:spcAft>
              <a:buClr>
                <a:srgbClr val="666666"/>
              </a:buClr>
              <a:buSzPts val="1400"/>
              <a:buFont typeface="Calibri"/>
              <a:buAutoNum type="alphaLcPeriod"/>
            </a:pPr>
            <a:r>
              <a:rPr lang="en-GB" sz="1400" b="0" i="0">
                <a:solidFill>
                  <a:srgbClr val="666666"/>
                </a:solidFill>
                <a:latin typeface="Source Sans Pro"/>
                <a:ea typeface="Source Sans Pro"/>
                <a:cs typeface="Source Sans Pro"/>
                <a:sym typeface="Source Sans Pro"/>
              </a:rPr>
              <a:t>Sensor class has low coupling, since its purpose is clear.</a:t>
            </a:r>
            <a:endParaRPr/>
          </a:p>
          <a:p>
            <a:pPr marL="342900" marR="0" lvl="0" indent="-342900" algn="l" rtl="0">
              <a:spcBef>
                <a:spcPts val="0"/>
              </a:spcBef>
              <a:spcAft>
                <a:spcPts val="0"/>
              </a:spcAft>
              <a:buClr>
                <a:srgbClr val="666666"/>
              </a:buClr>
              <a:buSzPts val="1400"/>
              <a:buFont typeface="Calibri"/>
              <a:buAutoNum type="alphaLcPeriod"/>
            </a:pPr>
            <a:r>
              <a:rPr lang="en-GB" sz="1400" b="0" i="0">
                <a:solidFill>
                  <a:srgbClr val="666666"/>
                </a:solidFill>
                <a:latin typeface="Source Sans Pro"/>
                <a:ea typeface="Source Sans Pro"/>
                <a:cs typeface="Source Sans Pro"/>
                <a:sym typeface="Source Sans Pro"/>
              </a:rPr>
              <a:t>Sensor class has tight coupling, since it has two purposes and therefore unclear.</a:t>
            </a:r>
            <a:endParaRPr/>
          </a:p>
          <a:p>
            <a:pPr marL="342900" marR="0" lvl="0" indent="-342900" algn="l" rtl="0">
              <a:spcBef>
                <a:spcPts val="0"/>
              </a:spcBef>
              <a:spcAft>
                <a:spcPts val="0"/>
              </a:spcAft>
              <a:buClr>
                <a:srgbClr val="666666"/>
              </a:buClr>
              <a:buSzPts val="1400"/>
              <a:buFont typeface="Calibri"/>
              <a:buAutoNum type="alphaLcPeriod"/>
            </a:pPr>
            <a:r>
              <a:rPr lang="en-GB" sz="1400" b="0" i="0">
                <a:solidFill>
                  <a:srgbClr val="666666"/>
                </a:solidFill>
                <a:latin typeface="Source Sans Pro"/>
                <a:ea typeface="Source Sans Pro"/>
                <a:cs typeface="Source Sans Pro"/>
                <a:sym typeface="Source Sans Pro"/>
              </a:rPr>
              <a:t>Sensor class has tight coupling, since its get method is not straightforward.</a:t>
            </a:r>
            <a:endParaRPr/>
          </a:p>
        </p:txBody>
      </p:sp>
      <p:sp>
        <p:nvSpPr>
          <p:cNvPr id="405" name="Google Shape;405;p27"/>
          <p:cNvSpPr/>
          <p:nvPr/>
        </p:nvSpPr>
        <p:spPr>
          <a:xfrm>
            <a:off x="2343835" y="4151930"/>
            <a:ext cx="6520070" cy="301699"/>
          </a:xfrm>
          <a:prstGeom prst="rect">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p27"/>
          <p:cNvSpPr/>
          <p:nvPr/>
        </p:nvSpPr>
        <p:spPr>
          <a:xfrm>
            <a:off x="2343835" y="5581575"/>
            <a:ext cx="6520070" cy="301699"/>
          </a:xfrm>
          <a:prstGeom prst="rect">
            <a:avLst/>
          </a:pr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2"/>
                                        </p:tgtEl>
                                        <p:attrNameLst>
                                          <p:attrName>style.visibility</p:attrName>
                                        </p:attrNameLst>
                                      </p:cBhvr>
                                      <p:to>
                                        <p:strVal val="visible"/>
                                      </p:to>
                                    </p:set>
                                    <p:anim calcmode="lin" valueType="num">
                                      <p:cBhvr additive="base">
                                        <p:cTn id="7" dur="500"/>
                                        <p:tgtEl>
                                          <p:spTgt spid="40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5"/>
                                        </p:tgtEl>
                                        <p:attrNameLst>
                                          <p:attrName>style.visibility</p:attrName>
                                        </p:attrNameLst>
                                      </p:cBhvr>
                                      <p:to>
                                        <p:strVal val="visible"/>
                                      </p:to>
                                    </p:set>
                                    <p:animEffect transition="in" filter="fade">
                                      <p:cBhvr>
                                        <p:cTn id="12" dur="500"/>
                                        <p:tgtEl>
                                          <p:spTgt spid="40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03"/>
                                        </p:tgtEl>
                                        <p:attrNameLst>
                                          <p:attrName>style.visibility</p:attrName>
                                        </p:attrNameLst>
                                      </p:cBhvr>
                                      <p:to>
                                        <p:strVal val="visible"/>
                                      </p:to>
                                    </p:set>
                                    <p:anim calcmode="lin" valueType="num">
                                      <p:cBhvr additive="base">
                                        <p:cTn id="17" dur="500"/>
                                        <p:tgtEl>
                                          <p:spTgt spid="40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6"/>
                                        </p:tgtEl>
                                        <p:attrNameLst>
                                          <p:attrName>style.visibility</p:attrName>
                                        </p:attrNameLst>
                                      </p:cBhvr>
                                      <p:to>
                                        <p:strVal val="visible"/>
                                      </p:to>
                                    </p:set>
                                    <p:animEffect transition="in" filter="fade">
                                      <p:cBhvr>
                                        <p:cTn id="22" dur="500"/>
                                        <p:tgtEl>
                                          <p:spTgt spid="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grpSp>
        <p:nvGrpSpPr>
          <p:cNvPr id="6" name="Group 5">
            <a:extLst>
              <a:ext uri="{FF2B5EF4-FFF2-40B4-BE49-F238E27FC236}">
                <a16:creationId xmlns:a16="http://schemas.microsoft.com/office/drawing/2014/main" id="{FAAB7FD1-A8BD-4B38-F4C6-386E4BBDD75E}"/>
              </a:ext>
            </a:extLst>
          </p:cNvPr>
          <p:cNvGrpSpPr/>
          <p:nvPr/>
        </p:nvGrpSpPr>
        <p:grpSpPr>
          <a:xfrm>
            <a:off x="5351025" y="1193692"/>
            <a:ext cx="6368584" cy="3584170"/>
            <a:chOff x="5351025" y="1193692"/>
            <a:chExt cx="6368584" cy="3584170"/>
          </a:xfrm>
        </p:grpSpPr>
        <p:grpSp>
          <p:nvGrpSpPr>
            <p:cNvPr id="412" name="Google Shape;412;p28"/>
            <p:cNvGrpSpPr/>
            <p:nvPr/>
          </p:nvGrpSpPr>
          <p:grpSpPr>
            <a:xfrm>
              <a:off x="5358869" y="1193692"/>
              <a:ext cx="6360740" cy="3584170"/>
              <a:chOff x="1702531" y="231915"/>
              <a:chExt cx="9051981" cy="4384815"/>
            </a:xfrm>
          </p:grpSpPr>
          <p:pic>
            <p:nvPicPr>
              <p:cNvPr id="413" name="Google Shape;413;p28" descr="Graphical user interface, application&#10;&#10;Description automatically generated"/>
              <p:cNvPicPr preferRelativeResize="0"/>
              <p:nvPr/>
            </p:nvPicPr>
            <p:blipFill rotWithShape="1">
              <a:blip r:embed="rId3">
                <a:alphaModFix/>
              </a:blip>
              <a:srcRect l="29749" t="8474" r="26983" b="47645"/>
              <a:stretch/>
            </p:blipFill>
            <p:spPr>
              <a:xfrm>
                <a:off x="4068416" y="231915"/>
                <a:ext cx="4008408" cy="2009356"/>
              </a:xfrm>
              <a:prstGeom prst="rect">
                <a:avLst/>
              </a:prstGeom>
              <a:noFill/>
              <a:ln>
                <a:noFill/>
              </a:ln>
            </p:spPr>
          </p:pic>
          <p:pic>
            <p:nvPicPr>
              <p:cNvPr id="414" name="Google Shape;414;p28" descr="Graphical user interface, application&#10;&#10;Description automatically generated"/>
              <p:cNvPicPr preferRelativeResize="0"/>
              <p:nvPr/>
            </p:nvPicPr>
            <p:blipFill rotWithShape="1">
              <a:blip r:embed="rId3">
                <a:alphaModFix/>
              </a:blip>
              <a:srcRect l="55000" t="67684" r="1396" b="3404"/>
              <a:stretch/>
            </p:blipFill>
            <p:spPr>
              <a:xfrm>
                <a:off x="6718852" y="3294037"/>
                <a:ext cx="4035660" cy="1322693"/>
              </a:xfrm>
              <a:prstGeom prst="rect">
                <a:avLst/>
              </a:prstGeom>
              <a:noFill/>
              <a:ln>
                <a:noFill/>
              </a:ln>
            </p:spPr>
          </p:pic>
          <p:pic>
            <p:nvPicPr>
              <p:cNvPr id="415" name="Google Shape;415;p28" descr="Graphical user interface, application&#10;&#10;Description automatically generated"/>
              <p:cNvPicPr preferRelativeResize="0"/>
              <p:nvPr/>
            </p:nvPicPr>
            <p:blipFill rotWithShape="1">
              <a:blip r:embed="rId3">
                <a:alphaModFix/>
              </a:blip>
              <a:srcRect l="4303" t="67684" r="52093" b="3404"/>
              <a:stretch/>
            </p:blipFill>
            <p:spPr>
              <a:xfrm>
                <a:off x="1702531" y="3294037"/>
                <a:ext cx="4035661" cy="1322693"/>
              </a:xfrm>
              <a:prstGeom prst="rect">
                <a:avLst/>
              </a:prstGeom>
              <a:noFill/>
              <a:ln>
                <a:noFill/>
              </a:ln>
            </p:spPr>
          </p:pic>
          <p:cxnSp>
            <p:nvCxnSpPr>
              <p:cNvPr id="416" name="Google Shape;416;p28"/>
              <p:cNvCxnSpPr/>
              <p:nvPr/>
            </p:nvCxnSpPr>
            <p:spPr>
              <a:xfrm>
                <a:off x="3829878" y="2822713"/>
                <a:ext cx="4505739" cy="0"/>
              </a:xfrm>
              <a:prstGeom prst="straightConnector1">
                <a:avLst/>
              </a:prstGeom>
              <a:noFill/>
              <a:ln w="28575" cap="flat" cmpd="sng">
                <a:solidFill>
                  <a:schemeClr val="dk1"/>
                </a:solidFill>
                <a:prstDash val="dash"/>
                <a:miter lim="800000"/>
                <a:headEnd type="none" w="sm" len="sm"/>
                <a:tailEnd type="none" w="sm" len="sm"/>
              </a:ln>
            </p:spPr>
          </p:cxnSp>
          <p:cxnSp>
            <p:nvCxnSpPr>
              <p:cNvPr id="417" name="Google Shape;417;p28"/>
              <p:cNvCxnSpPr/>
              <p:nvPr/>
            </p:nvCxnSpPr>
            <p:spPr>
              <a:xfrm>
                <a:off x="8335617" y="2822713"/>
                <a:ext cx="0" cy="471324"/>
              </a:xfrm>
              <a:prstGeom prst="straightConnector1">
                <a:avLst/>
              </a:prstGeom>
              <a:noFill/>
              <a:ln w="28575" cap="flat" cmpd="sng">
                <a:solidFill>
                  <a:schemeClr val="dk1"/>
                </a:solidFill>
                <a:prstDash val="dash"/>
                <a:miter lim="800000"/>
                <a:headEnd type="none" w="sm" len="sm"/>
                <a:tailEnd type="none" w="sm" len="sm"/>
              </a:ln>
            </p:spPr>
          </p:cxnSp>
          <p:cxnSp>
            <p:nvCxnSpPr>
              <p:cNvPr id="418" name="Google Shape;418;p28"/>
              <p:cNvCxnSpPr/>
              <p:nvPr/>
            </p:nvCxnSpPr>
            <p:spPr>
              <a:xfrm>
                <a:off x="3829878" y="2826462"/>
                <a:ext cx="0" cy="471324"/>
              </a:xfrm>
              <a:prstGeom prst="straightConnector1">
                <a:avLst/>
              </a:prstGeom>
              <a:noFill/>
              <a:ln w="28575" cap="flat" cmpd="sng">
                <a:solidFill>
                  <a:schemeClr val="dk1"/>
                </a:solidFill>
                <a:prstDash val="dash"/>
                <a:miter lim="800000"/>
                <a:headEnd type="none" w="sm" len="sm"/>
                <a:tailEnd type="none" w="sm" len="sm"/>
              </a:ln>
            </p:spPr>
          </p:cxnSp>
          <p:sp>
            <p:nvSpPr>
              <p:cNvPr id="419" name="Google Shape;419;p28"/>
              <p:cNvSpPr/>
              <p:nvPr/>
            </p:nvSpPr>
            <p:spPr>
              <a:xfrm>
                <a:off x="5940100" y="2241271"/>
                <a:ext cx="301674" cy="236886"/>
              </a:xfrm>
              <a:prstGeom prst="triangle">
                <a:avLst>
                  <a:gd name="adj"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20" name="Google Shape;420;p28"/>
              <p:cNvCxnSpPr/>
              <p:nvPr/>
            </p:nvCxnSpPr>
            <p:spPr>
              <a:xfrm>
                <a:off x="6090937" y="2478157"/>
                <a:ext cx="0" cy="344556"/>
              </a:xfrm>
              <a:prstGeom prst="straightConnector1">
                <a:avLst/>
              </a:prstGeom>
              <a:noFill/>
              <a:ln w="28575" cap="flat" cmpd="sng">
                <a:solidFill>
                  <a:schemeClr val="dk1"/>
                </a:solidFill>
                <a:prstDash val="dash"/>
                <a:miter lim="800000"/>
                <a:headEnd type="none" w="sm" len="sm"/>
                <a:tailEnd type="none" w="sm" len="sm"/>
              </a:ln>
            </p:spPr>
          </p:cxnSp>
        </p:grpSp>
        <p:grpSp>
          <p:nvGrpSpPr>
            <p:cNvPr id="5" name="Group 4">
              <a:extLst>
                <a:ext uri="{FF2B5EF4-FFF2-40B4-BE49-F238E27FC236}">
                  <a16:creationId xmlns:a16="http://schemas.microsoft.com/office/drawing/2014/main" id="{027FD92F-4E72-6AEB-00C5-93C6A76E18F3}"/>
                </a:ext>
              </a:extLst>
            </p:cNvPr>
            <p:cNvGrpSpPr/>
            <p:nvPr/>
          </p:nvGrpSpPr>
          <p:grpSpPr>
            <a:xfrm>
              <a:off x="5351025" y="1193692"/>
              <a:ext cx="1436915" cy="1431011"/>
              <a:chOff x="3652286" y="3522127"/>
              <a:chExt cx="1436915" cy="1431011"/>
            </a:xfrm>
          </p:grpSpPr>
          <p:pic>
            <p:nvPicPr>
              <p:cNvPr id="3074" name="Picture 2" descr="Replace pictures Vector Icons free download in SVG, PNG Format">
                <a:extLst>
                  <a:ext uri="{FF2B5EF4-FFF2-40B4-BE49-F238E27FC236}">
                    <a16:creationId xmlns:a16="http://schemas.microsoft.com/office/drawing/2014/main" id="{B3C415E3-F5CC-8157-879B-BDB3EE383D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0130" y="3522127"/>
                <a:ext cx="1030901" cy="10309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A91620-DEFD-3443-CF03-F55AB4729712}"/>
                  </a:ext>
                </a:extLst>
              </p:cNvPr>
              <p:cNvSpPr txBox="1"/>
              <p:nvPr/>
            </p:nvSpPr>
            <p:spPr>
              <a:xfrm>
                <a:off x="3652286" y="4553028"/>
                <a:ext cx="1436915" cy="400110"/>
              </a:xfrm>
              <a:prstGeom prst="rect">
                <a:avLst/>
              </a:prstGeom>
              <a:noFill/>
            </p:spPr>
            <p:txBody>
              <a:bodyPr wrap="square" rtlCol="0">
                <a:spAutoFit/>
              </a:bodyPr>
              <a:lstStyle/>
              <a:p>
                <a:r>
                  <a:rPr lang="en-BE" sz="2000" dirty="0"/>
                  <a:t>Replaced</a:t>
                </a:r>
              </a:p>
            </p:txBody>
          </p:sp>
        </p:grpSp>
      </p:grpSp>
      <p:pic>
        <p:nvPicPr>
          <p:cNvPr id="4" name="Google Shape;400;p27" descr="Graphical user interface, text, application, chat or text message&#10;&#10;Description automatically generated">
            <a:extLst>
              <a:ext uri="{FF2B5EF4-FFF2-40B4-BE49-F238E27FC236}">
                <a16:creationId xmlns:a16="http://schemas.microsoft.com/office/drawing/2014/main" id="{96240BDD-0298-AB8E-A58C-3A5192FA2ABB}"/>
              </a:ext>
            </a:extLst>
          </p:cNvPr>
          <p:cNvPicPr preferRelativeResize="0"/>
          <p:nvPr/>
        </p:nvPicPr>
        <p:blipFill rotWithShape="1">
          <a:blip r:embed="rId5">
            <a:alphaModFix/>
          </a:blip>
          <a:srcRect/>
          <a:stretch/>
        </p:blipFill>
        <p:spPr>
          <a:xfrm>
            <a:off x="948121" y="878472"/>
            <a:ext cx="3978442" cy="1895779"/>
          </a:xfrm>
          <a:prstGeom prst="rect">
            <a:avLst/>
          </a:prstGeom>
          <a:noFill/>
          <a:ln>
            <a:noFill/>
          </a:ln>
        </p:spPr>
      </p:pic>
      <p:grpSp>
        <p:nvGrpSpPr>
          <p:cNvPr id="17" name="Group 16">
            <a:extLst>
              <a:ext uri="{FF2B5EF4-FFF2-40B4-BE49-F238E27FC236}">
                <a16:creationId xmlns:a16="http://schemas.microsoft.com/office/drawing/2014/main" id="{A07AF788-D693-FC1E-5A7A-112B818D22C1}"/>
              </a:ext>
            </a:extLst>
          </p:cNvPr>
          <p:cNvGrpSpPr/>
          <p:nvPr/>
        </p:nvGrpSpPr>
        <p:grpSpPr>
          <a:xfrm>
            <a:off x="6246802" y="4777862"/>
            <a:ext cx="4232949" cy="1286054"/>
            <a:chOff x="6246802" y="4777862"/>
            <a:chExt cx="4232949" cy="1286054"/>
          </a:xfrm>
        </p:grpSpPr>
        <p:sp>
          <p:nvSpPr>
            <p:cNvPr id="7" name="Rounded Rectangle 6">
              <a:extLst>
                <a:ext uri="{FF2B5EF4-FFF2-40B4-BE49-F238E27FC236}">
                  <a16:creationId xmlns:a16="http://schemas.microsoft.com/office/drawing/2014/main" id="{5FFF6D68-9D48-1872-6A80-BCC3A4AA276F}"/>
                </a:ext>
              </a:extLst>
            </p:cNvPr>
            <p:cNvSpPr/>
            <p:nvPr/>
          </p:nvSpPr>
          <p:spPr>
            <a:xfrm>
              <a:off x="6246802" y="5608326"/>
              <a:ext cx="4232949" cy="455590"/>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800" dirty="0">
                  <a:solidFill>
                    <a:srgbClr val="166623"/>
                  </a:solidFill>
                </a:rPr>
                <a:t>Loosely Coupled – Clear purposes</a:t>
              </a:r>
            </a:p>
          </p:txBody>
        </p:sp>
        <p:cxnSp>
          <p:nvCxnSpPr>
            <p:cNvPr id="10" name="Straight Arrow Connector 9">
              <a:extLst>
                <a:ext uri="{FF2B5EF4-FFF2-40B4-BE49-F238E27FC236}">
                  <a16:creationId xmlns:a16="http://schemas.microsoft.com/office/drawing/2014/main" id="{E2CBF65A-904D-E9CE-922C-DC6123856189}"/>
                </a:ext>
              </a:extLst>
            </p:cNvPr>
            <p:cNvCxnSpPr>
              <a:stCxn id="414" idx="2"/>
            </p:cNvCxnSpPr>
            <p:nvPr/>
          </p:nvCxnSpPr>
          <p:spPr>
            <a:xfrm flipH="1">
              <a:off x="9050694" y="4777862"/>
              <a:ext cx="1251006" cy="830463"/>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0BE881E-931D-4B2F-0F87-59BBC5480EA3}"/>
                </a:ext>
              </a:extLst>
            </p:cNvPr>
            <p:cNvCxnSpPr>
              <a:cxnSpLocks/>
              <a:stCxn id="415" idx="2"/>
            </p:cNvCxnSpPr>
            <p:nvPr/>
          </p:nvCxnSpPr>
          <p:spPr>
            <a:xfrm>
              <a:off x="6776779" y="4777862"/>
              <a:ext cx="1038737" cy="830463"/>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6C18FBC-5E11-7127-594D-053580B5B23A}"/>
              </a:ext>
            </a:extLst>
          </p:cNvPr>
          <p:cNvGrpSpPr/>
          <p:nvPr/>
        </p:nvGrpSpPr>
        <p:grpSpPr>
          <a:xfrm>
            <a:off x="424035" y="2763976"/>
            <a:ext cx="4410269" cy="2013886"/>
            <a:chOff x="424035" y="2763976"/>
            <a:chExt cx="4410269" cy="2013886"/>
          </a:xfrm>
        </p:grpSpPr>
        <p:sp>
          <p:nvSpPr>
            <p:cNvPr id="8" name="Rounded Rectangle 7">
              <a:extLst>
                <a:ext uri="{FF2B5EF4-FFF2-40B4-BE49-F238E27FC236}">
                  <a16:creationId xmlns:a16="http://schemas.microsoft.com/office/drawing/2014/main" id="{6D8995CE-2EC8-E7DD-DD67-90C70CBA9859}"/>
                </a:ext>
              </a:extLst>
            </p:cNvPr>
            <p:cNvSpPr/>
            <p:nvPr/>
          </p:nvSpPr>
          <p:spPr>
            <a:xfrm>
              <a:off x="424035" y="4283339"/>
              <a:ext cx="4410269" cy="494523"/>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800" dirty="0">
                  <a:solidFill>
                    <a:srgbClr val="166623"/>
                  </a:solidFill>
                </a:rPr>
                <a:t>Tightly Coupled – No clear purpose</a:t>
              </a:r>
            </a:p>
          </p:txBody>
        </p:sp>
        <p:cxnSp>
          <p:nvCxnSpPr>
            <p:cNvPr id="14" name="Straight Arrow Connector 13">
              <a:extLst>
                <a:ext uri="{FF2B5EF4-FFF2-40B4-BE49-F238E27FC236}">
                  <a16:creationId xmlns:a16="http://schemas.microsoft.com/office/drawing/2014/main" id="{EE8AF614-3C8A-09FB-993C-C8A7B1CE4E96}"/>
                </a:ext>
              </a:extLst>
            </p:cNvPr>
            <p:cNvCxnSpPr>
              <a:cxnSpLocks/>
            </p:cNvCxnSpPr>
            <p:nvPr/>
          </p:nvCxnSpPr>
          <p:spPr>
            <a:xfrm>
              <a:off x="2816696" y="2763976"/>
              <a:ext cx="0" cy="1473298"/>
            </a:xfrm>
            <a:prstGeom prst="straightConnector1">
              <a:avLst/>
            </a:prstGeom>
            <a:ln w="7620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9"/>
          <p:cNvSpPr txBox="1">
            <a:spLocks noGrp="1"/>
          </p:cNvSpPr>
          <p:nvPr>
            <p:ph type="title"/>
          </p:nvPr>
        </p:nvSpPr>
        <p:spPr>
          <a:xfrm>
            <a:off x="726234" y="232603"/>
            <a:ext cx="10515600" cy="7083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dirty="0">
                <a:solidFill>
                  <a:srgbClr val="1F1F1F"/>
                </a:solidFill>
                <a:latin typeface="Source Sans Pro"/>
                <a:ea typeface="Source Sans Pro"/>
                <a:cs typeface="Source Sans Pro"/>
                <a:sym typeface="Source Sans Pro"/>
              </a:rPr>
              <a:t>Separation of Concerns</a:t>
            </a:r>
            <a:endParaRPr dirty="0"/>
          </a:p>
        </p:txBody>
      </p:sp>
      <p:pic>
        <p:nvPicPr>
          <p:cNvPr id="7" name="Picture 6" descr="Text&#10;&#10;Description automatically generated with medium confidence">
            <a:extLst>
              <a:ext uri="{FF2B5EF4-FFF2-40B4-BE49-F238E27FC236}">
                <a16:creationId xmlns:a16="http://schemas.microsoft.com/office/drawing/2014/main" id="{1CADEA21-72CE-A8C9-6782-27F55E121ACF}"/>
              </a:ext>
            </a:extLst>
          </p:cNvPr>
          <p:cNvPicPr>
            <a:picLocks noChangeAspect="1"/>
          </p:cNvPicPr>
          <p:nvPr/>
        </p:nvPicPr>
        <p:blipFill>
          <a:blip r:embed="rId3"/>
          <a:stretch>
            <a:fillRect/>
          </a:stretch>
        </p:blipFill>
        <p:spPr>
          <a:xfrm>
            <a:off x="8524292" y="4275897"/>
            <a:ext cx="3429000" cy="2349500"/>
          </a:xfrm>
          <a:prstGeom prst="rect">
            <a:avLst/>
          </a:prstGeom>
        </p:spPr>
      </p:pic>
      <p:pic>
        <p:nvPicPr>
          <p:cNvPr id="4098" name="Picture 2" descr="Stop &amp; Shop moves ahead with New York City store upgrade plan | Supermarket  News">
            <a:extLst>
              <a:ext uri="{FF2B5EF4-FFF2-40B4-BE49-F238E27FC236}">
                <a16:creationId xmlns:a16="http://schemas.microsoft.com/office/drawing/2014/main" id="{E91B256C-29B8-C3F3-68A4-EB3BC1130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90" y="1250983"/>
            <a:ext cx="6351037" cy="3299562"/>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142603A9-48C0-76F9-7E78-66E7B51FB680}"/>
              </a:ext>
            </a:extLst>
          </p:cNvPr>
          <p:cNvSpPr/>
          <p:nvPr/>
        </p:nvSpPr>
        <p:spPr>
          <a:xfrm>
            <a:off x="238708" y="4981866"/>
            <a:ext cx="7557796" cy="1250302"/>
          </a:xfrm>
          <a:prstGeom prst="roundRect">
            <a:avLst/>
          </a:prstGeom>
          <a:noFill/>
          <a:ln w="38100">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2000" dirty="0">
                <a:solidFill>
                  <a:srgbClr val="166623"/>
                </a:solidFill>
              </a:rPr>
              <a:t>So, what is a </a:t>
            </a:r>
            <a:r>
              <a:rPr lang="en-GB" sz="2000" b="1" dirty="0">
                <a:solidFill>
                  <a:srgbClr val="166623"/>
                </a:solidFill>
              </a:rPr>
              <a:t>concern</a:t>
            </a:r>
            <a:r>
              <a:rPr lang="en-GB" sz="2000" dirty="0">
                <a:solidFill>
                  <a:srgbClr val="166623"/>
                </a:solidFill>
              </a:rPr>
              <a:t>? A </a:t>
            </a:r>
            <a:r>
              <a:rPr lang="en-GB" sz="2000" b="1" dirty="0">
                <a:solidFill>
                  <a:srgbClr val="166623"/>
                </a:solidFill>
              </a:rPr>
              <a:t>concern</a:t>
            </a:r>
            <a:r>
              <a:rPr lang="en-GB" sz="2000" dirty="0">
                <a:solidFill>
                  <a:srgbClr val="166623"/>
                </a:solidFill>
              </a:rPr>
              <a:t> is a very general notion, basically it is anything that matters in providing a solution to a problem.</a:t>
            </a:r>
            <a:endParaRPr lang="en-BE" sz="2000" dirty="0">
              <a:solidFill>
                <a:srgbClr val="166623"/>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32" name="Google Shape;432;p29"/>
          <p:cNvGrpSpPr/>
          <p:nvPr/>
        </p:nvGrpSpPr>
        <p:grpSpPr>
          <a:xfrm>
            <a:off x="7168852" y="2603252"/>
            <a:ext cx="4753804" cy="3545590"/>
            <a:chOff x="7050878" y="671612"/>
            <a:chExt cx="4753804" cy="3545590"/>
          </a:xfrm>
        </p:grpSpPr>
        <p:pic>
          <p:nvPicPr>
            <p:cNvPr id="433" name="Google Shape;433;p29" descr="Diagram&#10;&#10;Description automatically generated"/>
            <p:cNvPicPr preferRelativeResize="0"/>
            <p:nvPr/>
          </p:nvPicPr>
          <p:blipFill rotWithShape="1">
            <a:blip r:embed="rId3">
              <a:alphaModFix/>
            </a:blip>
            <a:srcRect l="29479" t="6617" r="27464" b="53683"/>
            <a:stretch/>
          </p:blipFill>
          <p:spPr>
            <a:xfrm>
              <a:off x="7693500" y="671612"/>
              <a:ext cx="3398570" cy="1816138"/>
            </a:xfrm>
            <a:prstGeom prst="rect">
              <a:avLst/>
            </a:prstGeom>
            <a:noFill/>
            <a:ln>
              <a:noFill/>
            </a:ln>
          </p:spPr>
        </p:pic>
        <p:pic>
          <p:nvPicPr>
            <p:cNvPr id="434" name="Google Shape;434;p29" descr="Diagram&#10;&#10;Description automatically generated"/>
            <p:cNvPicPr preferRelativeResize="0"/>
            <p:nvPr/>
          </p:nvPicPr>
          <p:blipFill rotWithShape="1">
            <a:blip r:embed="rId3">
              <a:alphaModFix/>
            </a:blip>
            <a:srcRect l="54668" t="61968" r="2119" b="3083"/>
            <a:stretch/>
          </p:blipFill>
          <p:spPr>
            <a:xfrm>
              <a:off x="9760534" y="3209381"/>
              <a:ext cx="2044148" cy="958125"/>
            </a:xfrm>
            <a:prstGeom prst="rect">
              <a:avLst/>
            </a:prstGeom>
            <a:noFill/>
            <a:ln>
              <a:noFill/>
            </a:ln>
          </p:spPr>
        </p:pic>
        <p:pic>
          <p:nvPicPr>
            <p:cNvPr id="435" name="Google Shape;435;p29" descr="Diagram&#10;&#10;Description automatically generated"/>
            <p:cNvPicPr preferRelativeResize="0"/>
            <p:nvPr/>
          </p:nvPicPr>
          <p:blipFill rotWithShape="1">
            <a:blip r:embed="rId3">
              <a:alphaModFix/>
            </a:blip>
            <a:srcRect l="4148" t="61637" r="52457" b="3275"/>
            <a:stretch/>
          </p:blipFill>
          <p:spPr>
            <a:xfrm>
              <a:off x="7050878" y="3259350"/>
              <a:ext cx="2044148" cy="957852"/>
            </a:xfrm>
            <a:prstGeom prst="rect">
              <a:avLst/>
            </a:prstGeom>
            <a:noFill/>
            <a:ln>
              <a:noFill/>
            </a:ln>
          </p:spPr>
        </p:pic>
        <p:sp>
          <p:nvSpPr>
            <p:cNvPr id="436" name="Google Shape;436;p29"/>
            <p:cNvSpPr/>
            <p:nvPr/>
          </p:nvSpPr>
          <p:spPr>
            <a:xfrm>
              <a:off x="8821754" y="2477153"/>
              <a:ext cx="273272" cy="321711"/>
            </a:xfrm>
            <a:prstGeom prst="diamond">
              <a:avLst/>
            </a:prstGeom>
            <a:no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29"/>
            <p:cNvSpPr/>
            <p:nvPr/>
          </p:nvSpPr>
          <p:spPr>
            <a:xfrm>
              <a:off x="9760534" y="2477154"/>
              <a:ext cx="273272" cy="321711"/>
            </a:xfrm>
            <a:prstGeom prst="diamond">
              <a:avLst/>
            </a:prstGeom>
            <a:no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cxnSp>
          <p:nvCxnSpPr>
            <p:cNvPr id="438" name="Google Shape;438;p29"/>
            <p:cNvCxnSpPr>
              <a:stCxn id="436" idx="2"/>
            </p:cNvCxnSpPr>
            <p:nvPr/>
          </p:nvCxnSpPr>
          <p:spPr>
            <a:xfrm>
              <a:off x="8958390" y="2798864"/>
              <a:ext cx="0" cy="187800"/>
            </a:xfrm>
            <a:prstGeom prst="straightConnector1">
              <a:avLst/>
            </a:prstGeom>
            <a:noFill/>
            <a:ln w="19050" cap="flat" cmpd="sng">
              <a:solidFill>
                <a:srgbClr val="595959"/>
              </a:solidFill>
              <a:prstDash val="solid"/>
              <a:miter lim="800000"/>
              <a:headEnd type="none" w="sm" len="sm"/>
              <a:tailEnd type="none" w="sm" len="sm"/>
            </a:ln>
          </p:spPr>
        </p:cxnSp>
        <p:cxnSp>
          <p:nvCxnSpPr>
            <p:cNvPr id="439" name="Google Shape;439;p29"/>
            <p:cNvCxnSpPr/>
            <p:nvPr/>
          </p:nvCxnSpPr>
          <p:spPr>
            <a:xfrm>
              <a:off x="9897170" y="2798864"/>
              <a:ext cx="0" cy="187844"/>
            </a:xfrm>
            <a:prstGeom prst="straightConnector1">
              <a:avLst/>
            </a:prstGeom>
            <a:noFill/>
            <a:ln w="19050" cap="flat" cmpd="sng">
              <a:solidFill>
                <a:srgbClr val="595959"/>
              </a:solidFill>
              <a:prstDash val="solid"/>
              <a:miter lim="800000"/>
              <a:headEnd type="none" w="sm" len="sm"/>
              <a:tailEnd type="none" w="sm" len="sm"/>
            </a:ln>
          </p:spPr>
        </p:cxnSp>
        <p:cxnSp>
          <p:nvCxnSpPr>
            <p:cNvPr id="440" name="Google Shape;440;p29"/>
            <p:cNvCxnSpPr/>
            <p:nvPr/>
          </p:nvCxnSpPr>
          <p:spPr>
            <a:xfrm rot="10800000">
              <a:off x="8072952" y="2986708"/>
              <a:ext cx="885438" cy="0"/>
            </a:xfrm>
            <a:prstGeom prst="straightConnector1">
              <a:avLst/>
            </a:prstGeom>
            <a:noFill/>
            <a:ln w="19050" cap="flat" cmpd="sng">
              <a:solidFill>
                <a:srgbClr val="595959"/>
              </a:solidFill>
              <a:prstDash val="solid"/>
              <a:miter lim="800000"/>
              <a:headEnd type="none" w="sm" len="sm"/>
              <a:tailEnd type="none" w="sm" len="sm"/>
            </a:ln>
          </p:spPr>
        </p:cxnSp>
        <p:cxnSp>
          <p:nvCxnSpPr>
            <p:cNvPr id="441" name="Google Shape;441;p29"/>
            <p:cNvCxnSpPr/>
            <p:nvPr/>
          </p:nvCxnSpPr>
          <p:spPr>
            <a:xfrm rot="10800000">
              <a:off x="9897170" y="2985051"/>
              <a:ext cx="885438" cy="0"/>
            </a:xfrm>
            <a:prstGeom prst="straightConnector1">
              <a:avLst/>
            </a:prstGeom>
            <a:noFill/>
            <a:ln w="19050" cap="flat" cmpd="sng">
              <a:solidFill>
                <a:srgbClr val="595959"/>
              </a:solidFill>
              <a:prstDash val="solid"/>
              <a:miter lim="800000"/>
              <a:headEnd type="none" w="sm" len="sm"/>
              <a:tailEnd type="none" w="sm" len="sm"/>
            </a:ln>
          </p:spPr>
        </p:cxnSp>
        <p:cxnSp>
          <p:nvCxnSpPr>
            <p:cNvPr id="442" name="Google Shape;442;p29"/>
            <p:cNvCxnSpPr>
              <a:endCxn id="435" idx="0"/>
            </p:cNvCxnSpPr>
            <p:nvPr/>
          </p:nvCxnSpPr>
          <p:spPr>
            <a:xfrm flipH="1">
              <a:off x="8072952" y="2985150"/>
              <a:ext cx="6600" cy="274200"/>
            </a:xfrm>
            <a:prstGeom prst="straightConnector1">
              <a:avLst/>
            </a:prstGeom>
            <a:noFill/>
            <a:ln w="19050" cap="flat" cmpd="sng">
              <a:solidFill>
                <a:srgbClr val="595959"/>
              </a:solidFill>
              <a:prstDash val="solid"/>
              <a:miter lim="800000"/>
              <a:headEnd type="none" w="sm" len="sm"/>
              <a:tailEnd type="none" w="sm" len="sm"/>
            </a:ln>
          </p:spPr>
        </p:cxnSp>
        <p:cxnSp>
          <p:nvCxnSpPr>
            <p:cNvPr id="443" name="Google Shape;443;p29"/>
            <p:cNvCxnSpPr/>
            <p:nvPr/>
          </p:nvCxnSpPr>
          <p:spPr>
            <a:xfrm flipH="1">
              <a:off x="10769690" y="2985050"/>
              <a:ext cx="6547" cy="274299"/>
            </a:xfrm>
            <a:prstGeom prst="straightConnector1">
              <a:avLst/>
            </a:prstGeom>
            <a:noFill/>
            <a:ln w="19050" cap="flat" cmpd="sng">
              <a:solidFill>
                <a:srgbClr val="595959"/>
              </a:solidFill>
              <a:prstDash val="solid"/>
              <a:miter lim="800000"/>
              <a:headEnd type="none" w="sm" len="sm"/>
              <a:tailEnd type="none" w="sm" len="sm"/>
            </a:ln>
          </p:spPr>
        </p:cxnSp>
      </p:grpSp>
      <p:grpSp>
        <p:nvGrpSpPr>
          <p:cNvPr id="11" name="Group 10">
            <a:extLst>
              <a:ext uri="{FF2B5EF4-FFF2-40B4-BE49-F238E27FC236}">
                <a16:creationId xmlns:a16="http://schemas.microsoft.com/office/drawing/2014/main" id="{E99DDBD5-C2D3-58AE-FEC2-04CA51B1B08E}"/>
              </a:ext>
            </a:extLst>
          </p:cNvPr>
          <p:cNvGrpSpPr/>
          <p:nvPr/>
        </p:nvGrpSpPr>
        <p:grpSpPr>
          <a:xfrm>
            <a:off x="269344" y="1086702"/>
            <a:ext cx="2223977" cy="5012444"/>
            <a:chOff x="269344" y="1521227"/>
            <a:chExt cx="2223977" cy="5012444"/>
          </a:xfrm>
        </p:grpSpPr>
        <p:grpSp>
          <p:nvGrpSpPr>
            <p:cNvPr id="3" name="Group 2">
              <a:extLst>
                <a:ext uri="{FF2B5EF4-FFF2-40B4-BE49-F238E27FC236}">
                  <a16:creationId xmlns:a16="http://schemas.microsoft.com/office/drawing/2014/main" id="{E956DAD1-8784-B0ED-6610-D277F925F9B2}"/>
                </a:ext>
              </a:extLst>
            </p:cNvPr>
            <p:cNvGrpSpPr/>
            <p:nvPr/>
          </p:nvGrpSpPr>
          <p:grpSpPr>
            <a:xfrm>
              <a:off x="537885" y="1521227"/>
              <a:ext cx="1839880" cy="4310629"/>
              <a:chOff x="623401" y="1129232"/>
              <a:chExt cx="1839880" cy="4310629"/>
            </a:xfrm>
          </p:grpSpPr>
          <p:pic>
            <p:nvPicPr>
              <p:cNvPr id="4" name="Picture 6" descr="Dog Running Icon Vector Illustration Stock Vector (Royalty Free) 1586402908  | Shutterstock">
                <a:extLst>
                  <a:ext uri="{FF2B5EF4-FFF2-40B4-BE49-F238E27FC236}">
                    <a16:creationId xmlns:a16="http://schemas.microsoft.com/office/drawing/2014/main" id="{0E4C641F-02FF-6154-E224-292DFC3144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709" t="29289" r="22788" b="36444"/>
              <a:stretch/>
            </p:blipFill>
            <p:spPr bwMode="auto">
              <a:xfrm>
                <a:off x="671804" y="2822510"/>
                <a:ext cx="1791477" cy="12129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Dog Running - Free animals icons">
                <a:extLst>
                  <a:ext uri="{FF2B5EF4-FFF2-40B4-BE49-F238E27FC236}">
                    <a16:creationId xmlns:a16="http://schemas.microsoft.com/office/drawing/2014/main" id="{61431AD8-4DDD-9E99-F792-D4A648AA55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24786" y="1129232"/>
                <a:ext cx="148551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nimal, dog, eating, food, pet, tester, testing icon - Download on  Iconfinder">
                <a:extLst>
                  <a:ext uri="{FF2B5EF4-FFF2-40B4-BE49-F238E27FC236}">
                    <a16:creationId xmlns:a16="http://schemas.microsoft.com/office/drawing/2014/main" id="{5D9B3758-46A2-3D10-72EF-49B2C5FB1BB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0966" t="59257"/>
              <a:stretch/>
            </p:blipFill>
            <p:spPr bwMode="auto">
              <a:xfrm>
                <a:off x="623401" y="4275639"/>
                <a:ext cx="1686896" cy="1164222"/>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27F3985F-3789-E8EB-C7FB-DAA56DE92AC1}"/>
                </a:ext>
              </a:extLst>
            </p:cNvPr>
            <p:cNvSpPr txBox="1"/>
            <p:nvPr/>
          </p:nvSpPr>
          <p:spPr>
            <a:xfrm>
              <a:off x="269344" y="6072006"/>
              <a:ext cx="2223977" cy="461665"/>
            </a:xfrm>
            <a:prstGeom prst="rect">
              <a:avLst/>
            </a:prstGeom>
            <a:noFill/>
          </p:spPr>
          <p:txBody>
            <a:bodyPr wrap="square" rtlCol="0">
              <a:spAutoFit/>
            </a:bodyPr>
            <a:lstStyle/>
            <a:p>
              <a:r>
                <a:rPr lang="en-BE" sz="2400" dirty="0"/>
                <a:t>Dog Behaviors</a:t>
              </a:r>
            </a:p>
          </p:txBody>
        </p:sp>
      </p:grpSp>
      <p:sp>
        <p:nvSpPr>
          <p:cNvPr id="16" name="Google Shape;426;p29">
            <a:extLst>
              <a:ext uri="{FF2B5EF4-FFF2-40B4-BE49-F238E27FC236}">
                <a16:creationId xmlns:a16="http://schemas.microsoft.com/office/drawing/2014/main" id="{94C4602A-73AF-C961-3CA5-3B498681F14B}"/>
              </a:ext>
            </a:extLst>
          </p:cNvPr>
          <p:cNvSpPr txBox="1">
            <a:spLocks noGrp="1"/>
          </p:cNvSpPr>
          <p:nvPr>
            <p:ph type="title"/>
          </p:nvPr>
        </p:nvSpPr>
        <p:spPr>
          <a:xfrm>
            <a:off x="726234" y="232603"/>
            <a:ext cx="10515600" cy="708301"/>
          </a:xfrm>
          <a:prstGeom prst="rect">
            <a:avLst/>
          </a:prstGeom>
          <a:solidFill>
            <a:schemeClr val="bg1"/>
          </a:solidFill>
          <a:ln>
            <a:solidFill>
              <a:schemeClr val="bg1"/>
            </a:solid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dirty="0">
                <a:solidFill>
                  <a:srgbClr val="1F1F1F"/>
                </a:solidFill>
                <a:latin typeface="Source Sans Pro"/>
                <a:ea typeface="Source Sans Pro"/>
                <a:cs typeface="Source Sans Pro"/>
                <a:sym typeface="Source Sans Pro"/>
              </a:rPr>
              <a:t>Separation of Concerns</a:t>
            </a:r>
            <a:endParaRPr dirty="0"/>
          </a:p>
        </p:txBody>
      </p:sp>
      <p:sp>
        <p:nvSpPr>
          <p:cNvPr id="2" name="TextBox 1">
            <a:extLst>
              <a:ext uri="{FF2B5EF4-FFF2-40B4-BE49-F238E27FC236}">
                <a16:creationId xmlns:a16="http://schemas.microsoft.com/office/drawing/2014/main" id="{4502CE86-30EF-A18C-B5CB-AEF70947C2DB}"/>
              </a:ext>
            </a:extLst>
          </p:cNvPr>
          <p:cNvSpPr txBox="1"/>
          <p:nvPr/>
        </p:nvSpPr>
        <p:spPr>
          <a:xfrm>
            <a:off x="3736635" y="2525717"/>
            <a:ext cx="2420074" cy="307777"/>
          </a:xfrm>
          <a:prstGeom prst="rect">
            <a:avLst/>
          </a:prstGeom>
          <a:noFill/>
          <a:ln w="28575">
            <a:solidFill>
              <a:srgbClr val="C00000"/>
            </a:solidFill>
          </a:ln>
        </p:spPr>
        <p:txBody>
          <a:bodyPr wrap="square" rtlCol="0">
            <a:spAutoFit/>
          </a:bodyPr>
          <a:lstStyle/>
          <a:p>
            <a:pPr algn="ctr"/>
            <a:r>
              <a:rPr lang="en-BE" dirty="0"/>
              <a:t>No separation of Concerns</a:t>
            </a:r>
          </a:p>
        </p:txBody>
      </p:sp>
      <p:sp>
        <p:nvSpPr>
          <p:cNvPr id="8" name="TextBox 7">
            <a:extLst>
              <a:ext uri="{FF2B5EF4-FFF2-40B4-BE49-F238E27FC236}">
                <a16:creationId xmlns:a16="http://schemas.microsoft.com/office/drawing/2014/main" id="{DCAC5BD8-50C1-C29D-50F1-96C8FE39578A}"/>
              </a:ext>
            </a:extLst>
          </p:cNvPr>
          <p:cNvSpPr txBox="1"/>
          <p:nvPr/>
        </p:nvSpPr>
        <p:spPr>
          <a:xfrm>
            <a:off x="8477177" y="2212444"/>
            <a:ext cx="2154960" cy="307777"/>
          </a:xfrm>
          <a:prstGeom prst="rect">
            <a:avLst/>
          </a:prstGeom>
          <a:noFill/>
          <a:ln w="28575">
            <a:solidFill>
              <a:srgbClr val="145113"/>
            </a:solidFill>
          </a:ln>
        </p:spPr>
        <p:txBody>
          <a:bodyPr wrap="square" rtlCol="0">
            <a:spAutoFit/>
          </a:bodyPr>
          <a:lstStyle/>
          <a:p>
            <a:pPr algn="ctr"/>
            <a:r>
              <a:rPr lang="en-BE" dirty="0"/>
              <a:t>Separation of Concerns</a:t>
            </a:r>
          </a:p>
        </p:txBody>
      </p:sp>
      <p:sp>
        <p:nvSpPr>
          <p:cNvPr id="9" name="Oval 8">
            <a:extLst>
              <a:ext uri="{FF2B5EF4-FFF2-40B4-BE49-F238E27FC236}">
                <a16:creationId xmlns:a16="http://schemas.microsoft.com/office/drawing/2014/main" id="{E4C0427A-9F65-A9AD-1370-997AD0CACAB6}"/>
              </a:ext>
            </a:extLst>
          </p:cNvPr>
          <p:cNvSpPr/>
          <p:nvPr/>
        </p:nvSpPr>
        <p:spPr>
          <a:xfrm>
            <a:off x="7459579" y="921653"/>
            <a:ext cx="191522" cy="830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B5C25091-2F5C-6E04-936A-2F46DA32B17B}"/>
              </a:ext>
            </a:extLst>
          </p:cNvPr>
          <p:cNvSpPr/>
          <p:nvPr/>
        </p:nvSpPr>
        <p:spPr>
          <a:xfrm>
            <a:off x="9488664" y="681960"/>
            <a:ext cx="180739" cy="7271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3" name="Group 22">
            <a:extLst>
              <a:ext uri="{FF2B5EF4-FFF2-40B4-BE49-F238E27FC236}">
                <a16:creationId xmlns:a16="http://schemas.microsoft.com/office/drawing/2014/main" id="{1816080F-50A4-9B38-9BC7-E7DF475FBB5D}"/>
              </a:ext>
            </a:extLst>
          </p:cNvPr>
          <p:cNvGrpSpPr/>
          <p:nvPr/>
        </p:nvGrpSpPr>
        <p:grpSpPr>
          <a:xfrm>
            <a:off x="6633175" y="599629"/>
            <a:ext cx="1283058" cy="1692508"/>
            <a:chOff x="8732086" y="147535"/>
            <a:chExt cx="1283058" cy="1944027"/>
          </a:xfrm>
        </p:grpSpPr>
        <p:grpSp>
          <p:nvGrpSpPr>
            <p:cNvPr id="21" name="Group 20">
              <a:extLst>
                <a:ext uri="{FF2B5EF4-FFF2-40B4-BE49-F238E27FC236}">
                  <a16:creationId xmlns:a16="http://schemas.microsoft.com/office/drawing/2014/main" id="{2622139A-E27F-E918-E543-B718E85D9D7C}"/>
                </a:ext>
              </a:extLst>
            </p:cNvPr>
            <p:cNvGrpSpPr/>
            <p:nvPr/>
          </p:nvGrpSpPr>
          <p:grpSpPr>
            <a:xfrm>
              <a:off x="8732086" y="147535"/>
              <a:ext cx="1283058" cy="1944027"/>
              <a:chOff x="9150727" y="-62406"/>
              <a:chExt cx="1324541" cy="2035239"/>
            </a:xfrm>
          </p:grpSpPr>
          <p:pic>
            <p:nvPicPr>
              <p:cNvPr id="15" name="Picture 4" descr="Animal, dog, eating, food, pet, tester, testing icon - Download on  Iconfinder">
                <a:extLst>
                  <a:ext uri="{FF2B5EF4-FFF2-40B4-BE49-F238E27FC236}">
                    <a16:creationId xmlns:a16="http://schemas.microsoft.com/office/drawing/2014/main" id="{6E015100-60FF-D270-B5C6-190F4248FB4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5203"/>
              <a:stretch/>
            </p:blipFill>
            <p:spPr bwMode="auto">
              <a:xfrm flipH="1">
                <a:off x="9150727" y="-62406"/>
                <a:ext cx="1324541" cy="203523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D543A68E-C3B1-9DFB-F2B2-2D4A0DC2D2D8}"/>
                  </a:ext>
                </a:extLst>
              </p:cNvPr>
              <p:cNvSpPr/>
              <p:nvPr/>
            </p:nvSpPr>
            <p:spPr>
              <a:xfrm>
                <a:off x="9150727" y="1337350"/>
                <a:ext cx="518676" cy="6300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2" name="Oval 21">
              <a:extLst>
                <a:ext uri="{FF2B5EF4-FFF2-40B4-BE49-F238E27FC236}">
                  <a16:creationId xmlns:a16="http://schemas.microsoft.com/office/drawing/2014/main" id="{2A057983-1AFC-D1D6-D22A-F17558D15C08}"/>
                </a:ext>
              </a:extLst>
            </p:cNvPr>
            <p:cNvSpPr/>
            <p:nvPr/>
          </p:nvSpPr>
          <p:spPr>
            <a:xfrm>
              <a:off x="9076364" y="600266"/>
              <a:ext cx="234643"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26" name="Group 25">
            <a:extLst>
              <a:ext uri="{FF2B5EF4-FFF2-40B4-BE49-F238E27FC236}">
                <a16:creationId xmlns:a16="http://schemas.microsoft.com/office/drawing/2014/main" id="{F4EE4EE3-32C8-6221-6859-6C11B2E10BC9}"/>
              </a:ext>
            </a:extLst>
          </p:cNvPr>
          <p:cNvGrpSpPr/>
          <p:nvPr/>
        </p:nvGrpSpPr>
        <p:grpSpPr>
          <a:xfrm>
            <a:off x="5274644" y="1050052"/>
            <a:ext cx="1427251" cy="1195718"/>
            <a:chOff x="5274644" y="1050052"/>
            <a:chExt cx="1427251" cy="1195718"/>
          </a:xfrm>
        </p:grpSpPr>
        <p:grpSp>
          <p:nvGrpSpPr>
            <p:cNvPr id="24" name="Group 23">
              <a:extLst>
                <a:ext uri="{FF2B5EF4-FFF2-40B4-BE49-F238E27FC236}">
                  <a16:creationId xmlns:a16="http://schemas.microsoft.com/office/drawing/2014/main" id="{AC7FABE5-00E5-AF6B-D116-DACB0DB924A9}"/>
                </a:ext>
              </a:extLst>
            </p:cNvPr>
            <p:cNvGrpSpPr/>
            <p:nvPr/>
          </p:nvGrpSpPr>
          <p:grpSpPr>
            <a:xfrm>
              <a:off x="5274644" y="1257793"/>
              <a:ext cx="1427251" cy="987977"/>
              <a:chOff x="5274644" y="1257793"/>
              <a:chExt cx="1427251" cy="987977"/>
            </a:xfrm>
          </p:grpSpPr>
          <p:pic>
            <p:nvPicPr>
              <p:cNvPr id="10" name="Picture 4" descr="Animal, dog, eating, food, pet, tester, testing icon - Download on  Iconfinder">
                <a:extLst>
                  <a:ext uri="{FF2B5EF4-FFF2-40B4-BE49-F238E27FC236}">
                    <a16:creationId xmlns:a16="http://schemas.microsoft.com/office/drawing/2014/main" id="{62065B3E-F9DF-A9EC-1CA7-62DFAFD071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993" t="88670" r="43220"/>
              <a:stretch/>
            </p:blipFill>
            <p:spPr bwMode="auto">
              <a:xfrm flipH="1">
                <a:off x="6277721" y="1840043"/>
                <a:ext cx="424174" cy="25470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0D77583-26D0-037F-8786-0D1E2084D7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4644" y="1257793"/>
                <a:ext cx="987977" cy="987977"/>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a:extLst>
                <a:ext uri="{FF2B5EF4-FFF2-40B4-BE49-F238E27FC236}">
                  <a16:creationId xmlns:a16="http://schemas.microsoft.com/office/drawing/2014/main" id="{09FA6C1E-0D26-5AA7-9280-A0FF1338DDC3}"/>
                </a:ext>
              </a:extLst>
            </p:cNvPr>
            <p:cNvSpPr txBox="1"/>
            <p:nvPr/>
          </p:nvSpPr>
          <p:spPr>
            <a:xfrm>
              <a:off x="5410170" y="1050052"/>
              <a:ext cx="1147728" cy="276999"/>
            </a:xfrm>
            <a:prstGeom prst="rect">
              <a:avLst/>
            </a:prstGeom>
            <a:noFill/>
          </p:spPr>
          <p:txBody>
            <a:bodyPr wrap="square" rtlCol="0">
              <a:spAutoFit/>
            </a:bodyPr>
            <a:lstStyle/>
            <a:p>
              <a:pPr algn="ctr"/>
              <a:r>
                <a:rPr lang="en-BE" sz="1200" dirty="0"/>
                <a:t>Feeds it self?</a:t>
              </a:r>
            </a:p>
          </p:txBody>
        </p:sp>
      </p:grpSp>
      <p:grpSp>
        <p:nvGrpSpPr>
          <p:cNvPr id="30" name="Group 29">
            <a:extLst>
              <a:ext uri="{FF2B5EF4-FFF2-40B4-BE49-F238E27FC236}">
                <a16:creationId xmlns:a16="http://schemas.microsoft.com/office/drawing/2014/main" id="{839F35AC-8EE3-7FC2-4864-8FABE73A3AC2}"/>
              </a:ext>
            </a:extLst>
          </p:cNvPr>
          <p:cNvGrpSpPr/>
          <p:nvPr/>
        </p:nvGrpSpPr>
        <p:grpSpPr>
          <a:xfrm>
            <a:off x="2377765" y="2897261"/>
            <a:ext cx="3967502" cy="3250713"/>
            <a:chOff x="2377765" y="2897261"/>
            <a:chExt cx="3967502" cy="3250713"/>
          </a:xfrm>
        </p:grpSpPr>
        <p:pic>
          <p:nvPicPr>
            <p:cNvPr id="431" name="Google Shape;431;p29" descr="Diagram&#10;&#10;Description automatically generated with medium confidence"/>
            <p:cNvPicPr preferRelativeResize="0"/>
            <p:nvPr/>
          </p:nvPicPr>
          <p:blipFill rotWithShape="1">
            <a:blip r:embed="rId8">
              <a:alphaModFix/>
            </a:blip>
            <a:srcRect/>
            <a:stretch/>
          </p:blipFill>
          <p:spPr>
            <a:xfrm>
              <a:off x="3639268" y="2897261"/>
              <a:ext cx="2705999" cy="3250713"/>
            </a:xfrm>
            <a:prstGeom prst="rect">
              <a:avLst/>
            </a:prstGeom>
            <a:noFill/>
            <a:ln>
              <a:noFill/>
            </a:ln>
          </p:spPr>
        </p:pic>
        <p:cxnSp>
          <p:nvCxnSpPr>
            <p:cNvPr id="28" name="Straight Arrow Connector 27">
              <a:extLst>
                <a:ext uri="{FF2B5EF4-FFF2-40B4-BE49-F238E27FC236}">
                  <a16:creationId xmlns:a16="http://schemas.microsoft.com/office/drawing/2014/main" id="{42FB7B0F-2766-F599-D738-4FB23F6D783D}"/>
                </a:ext>
              </a:extLst>
            </p:cNvPr>
            <p:cNvCxnSpPr>
              <a:cxnSpLocks/>
            </p:cNvCxnSpPr>
            <p:nvPr/>
          </p:nvCxnSpPr>
          <p:spPr>
            <a:xfrm flipH="1">
              <a:off x="2377765" y="3511321"/>
              <a:ext cx="1261503" cy="10112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1936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2"/>
                                        </p:tgtEl>
                                        <p:attrNameLst>
                                          <p:attrName>style.visibility</p:attrName>
                                        </p:attrNameLst>
                                      </p:cBhvr>
                                      <p:to>
                                        <p:strVal val="visible"/>
                                      </p:to>
                                    </p:set>
                                    <p:animEffect transition="in" filter="dissolve">
                                      <p:cBhvr>
                                        <p:cTn id="32" dur="500"/>
                                        <p:tgtEl>
                                          <p:spTgt spid="43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50" name="Google Shape;450;p30" descr="Camera Icon Png posted by Ryan Peltier"/>
          <p:cNvPicPr preferRelativeResize="0"/>
          <p:nvPr/>
        </p:nvPicPr>
        <p:blipFill rotWithShape="1">
          <a:blip r:embed="rId3">
            <a:alphaModFix/>
          </a:blip>
          <a:srcRect/>
          <a:stretch/>
        </p:blipFill>
        <p:spPr>
          <a:xfrm>
            <a:off x="5033422" y="1246333"/>
            <a:ext cx="861391" cy="799400"/>
          </a:xfrm>
          <a:prstGeom prst="rect">
            <a:avLst/>
          </a:prstGeom>
          <a:noFill/>
          <a:ln>
            <a:noFill/>
          </a:ln>
        </p:spPr>
      </p:pic>
      <p:pic>
        <p:nvPicPr>
          <p:cNvPr id="451" name="Google Shape;451;p30" descr="old-phone Vector Icons free download in SVG, PNG Format"/>
          <p:cNvPicPr preferRelativeResize="0"/>
          <p:nvPr/>
        </p:nvPicPr>
        <p:blipFill rotWithShape="1">
          <a:blip r:embed="rId4">
            <a:alphaModFix/>
          </a:blip>
          <a:srcRect/>
          <a:stretch/>
        </p:blipFill>
        <p:spPr>
          <a:xfrm>
            <a:off x="9128319" y="1014150"/>
            <a:ext cx="1263766" cy="1263766"/>
          </a:xfrm>
          <a:prstGeom prst="rect">
            <a:avLst/>
          </a:prstGeom>
          <a:noFill/>
          <a:ln>
            <a:noFill/>
          </a:ln>
        </p:spPr>
      </p:pic>
      <p:pic>
        <p:nvPicPr>
          <p:cNvPr id="452" name="Google Shape;452;p30" descr="Text, letter&#10;&#10;Description automatically generated"/>
          <p:cNvPicPr preferRelativeResize="0"/>
          <p:nvPr/>
        </p:nvPicPr>
        <p:blipFill rotWithShape="1">
          <a:blip r:embed="rId5">
            <a:alphaModFix/>
          </a:blip>
          <a:srcRect/>
          <a:stretch/>
        </p:blipFill>
        <p:spPr>
          <a:xfrm>
            <a:off x="4583515" y="2269984"/>
            <a:ext cx="6321012" cy="4059365"/>
          </a:xfrm>
          <a:prstGeom prst="rect">
            <a:avLst/>
          </a:prstGeom>
          <a:noFill/>
          <a:ln w="19050" cap="flat" cmpd="sng">
            <a:solidFill>
              <a:schemeClr val="dk1"/>
            </a:solidFill>
            <a:prstDash val="solid"/>
            <a:round/>
            <a:headEnd type="none" w="sm" len="sm"/>
            <a:tailEnd type="none" w="sm" len="sm"/>
          </a:ln>
        </p:spPr>
      </p:pic>
      <p:pic>
        <p:nvPicPr>
          <p:cNvPr id="453" name="Google Shape;453;p30" descr="High Cohesion and Low Coupling"/>
          <p:cNvPicPr preferRelativeResize="0"/>
          <p:nvPr/>
        </p:nvPicPr>
        <p:blipFill rotWithShape="1">
          <a:blip r:embed="rId6">
            <a:alphaModFix/>
          </a:blip>
          <a:srcRect l="5978" t="28790" r="59239" b="19774"/>
          <a:stretch/>
        </p:blipFill>
        <p:spPr>
          <a:xfrm>
            <a:off x="6909856" y="998666"/>
            <a:ext cx="1203420" cy="1000344"/>
          </a:xfrm>
          <a:prstGeom prst="rect">
            <a:avLst/>
          </a:prstGeom>
          <a:noFill/>
          <a:ln>
            <a:noFill/>
          </a:ln>
        </p:spPr>
      </p:pic>
      <p:sp>
        <p:nvSpPr>
          <p:cNvPr id="2" name="Google Shape;426;p29">
            <a:extLst>
              <a:ext uri="{FF2B5EF4-FFF2-40B4-BE49-F238E27FC236}">
                <a16:creationId xmlns:a16="http://schemas.microsoft.com/office/drawing/2014/main" id="{108B7DFC-3299-B894-95AF-FBD8E14D299C}"/>
              </a:ext>
            </a:extLst>
          </p:cNvPr>
          <p:cNvSpPr txBox="1">
            <a:spLocks noGrp="1"/>
          </p:cNvSpPr>
          <p:nvPr>
            <p:ph type="title"/>
          </p:nvPr>
        </p:nvSpPr>
        <p:spPr>
          <a:xfrm>
            <a:off x="726234" y="232603"/>
            <a:ext cx="10515600" cy="7083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dirty="0">
                <a:solidFill>
                  <a:srgbClr val="1F1F1F"/>
                </a:solidFill>
                <a:latin typeface="Source Sans Pro"/>
                <a:ea typeface="Source Sans Pro"/>
                <a:cs typeface="Source Sans Pro"/>
                <a:sym typeface="Source Sans Pro"/>
              </a:rPr>
              <a:t>Separation of Concerns</a:t>
            </a:r>
            <a:endParaRPr dirty="0"/>
          </a:p>
        </p:txBody>
      </p:sp>
      <p:pic>
        <p:nvPicPr>
          <p:cNvPr id="8196" name="Picture 4" descr="Detail Mobile Apps Icon Png Koleksi Nomer 11">
            <a:extLst>
              <a:ext uri="{FF2B5EF4-FFF2-40B4-BE49-F238E27FC236}">
                <a16:creationId xmlns:a16="http://schemas.microsoft.com/office/drawing/2014/main" id="{C934A948-97E2-4935-009C-BBD410DC77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655" y="1646033"/>
            <a:ext cx="2171700" cy="3733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08409E-20D2-7551-3325-2B55176EB228}"/>
              </a:ext>
            </a:extLst>
          </p:cNvPr>
          <p:cNvSpPr txBox="1"/>
          <p:nvPr/>
        </p:nvSpPr>
        <p:spPr>
          <a:xfrm>
            <a:off x="6947485" y="748041"/>
            <a:ext cx="1051560" cy="276999"/>
          </a:xfrm>
          <a:prstGeom prst="rect">
            <a:avLst/>
          </a:prstGeom>
          <a:noFill/>
        </p:spPr>
        <p:txBody>
          <a:bodyPr wrap="square">
            <a:spAutoFit/>
          </a:bodyPr>
          <a:lstStyle/>
          <a:p>
            <a:pPr marL="0" marR="0" lvl="0" indent="0" algn="l" rtl="0">
              <a:spcBef>
                <a:spcPts val="0"/>
              </a:spcBef>
              <a:spcAft>
                <a:spcPts val="0"/>
              </a:spcAft>
              <a:buNone/>
            </a:pPr>
            <a:r>
              <a:rPr lang="en-GB" sz="1200" dirty="0">
                <a:solidFill>
                  <a:schemeClr val="dk1"/>
                </a:solidFill>
                <a:latin typeface="Calibri"/>
                <a:ea typeface="Calibri"/>
                <a:cs typeface="Calibri"/>
                <a:sym typeface="Calibri"/>
              </a:rPr>
              <a:t>High coupling</a:t>
            </a:r>
            <a:endParaRPr lang="en-GB"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dissolve">
                                      <p:cBhvr>
                                        <p:cTn id="7" dur="500"/>
                                        <p:tgtEl>
                                          <p:spTgt spid="819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50"/>
                                        </p:tgtEl>
                                        <p:attrNameLst>
                                          <p:attrName>style.visibility</p:attrName>
                                        </p:attrNameLst>
                                      </p:cBhvr>
                                      <p:to>
                                        <p:strVal val="visible"/>
                                      </p:to>
                                    </p:set>
                                    <p:animEffect transition="in" filter="dissolve">
                                      <p:cBhvr>
                                        <p:cTn id="12" dur="500"/>
                                        <p:tgtEl>
                                          <p:spTgt spid="450"/>
                                        </p:tgtEl>
                                      </p:cBhvr>
                                    </p:animEffect>
                                  </p:childTnLst>
                                </p:cTn>
                              </p:par>
                              <p:par>
                                <p:cTn id="13" presetID="9" presetClass="entr" presetSubtype="0" fill="hold" nodeType="withEffect">
                                  <p:stCondLst>
                                    <p:cond delay="0"/>
                                  </p:stCondLst>
                                  <p:childTnLst>
                                    <p:set>
                                      <p:cBhvr>
                                        <p:cTn id="14" dur="1" fill="hold">
                                          <p:stCondLst>
                                            <p:cond delay="0"/>
                                          </p:stCondLst>
                                        </p:cTn>
                                        <p:tgtEl>
                                          <p:spTgt spid="451"/>
                                        </p:tgtEl>
                                        <p:attrNameLst>
                                          <p:attrName>style.visibility</p:attrName>
                                        </p:attrNameLst>
                                      </p:cBhvr>
                                      <p:to>
                                        <p:strVal val="visible"/>
                                      </p:to>
                                    </p:set>
                                    <p:animEffect transition="in" filter="dissolve">
                                      <p:cBhvr>
                                        <p:cTn id="15" dur="500"/>
                                        <p:tgtEl>
                                          <p:spTgt spid="45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52"/>
                                        </p:tgtEl>
                                        <p:attrNameLst>
                                          <p:attrName>style.visibility</p:attrName>
                                        </p:attrNameLst>
                                      </p:cBhvr>
                                      <p:to>
                                        <p:strVal val="visible"/>
                                      </p:to>
                                    </p:set>
                                    <p:animEffect transition="in" filter="dissolve">
                                      <p:cBhvr>
                                        <p:cTn id="20" dur="500"/>
                                        <p:tgtEl>
                                          <p:spTgt spid="45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453"/>
                                        </p:tgtEl>
                                        <p:attrNameLst>
                                          <p:attrName>style.visibility</p:attrName>
                                        </p:attrNameLst>
                                      </p:cBhvr>
                                      <p:to>
                                        <p:strVal val="visible"/>
                                      </p:to>
                                    </p:set>
                                    <p:animEffect transition="in" filter="dissolve">
                                      <p:cBhvr>
                                        <p:cTn id="25" dur="500"/>
                                        <p:tgtEl>
                                          <p:spTgt spid="45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32" descr="A screenshot of a computer&#10;&#10;Description automatically generated with medium confidence"/>
          <p:cNvPicPr preferRelativeResize="0"/>
          <p:nvPr/>
        </p:nvPicPr>
        <p:blipFill rotWithShape="1">
          <a:blip r:embed="rId3">
            <a:alphaModFix/>
          </a:blip>
          <a:srcRect/>
          <a:stretch/>
        </p:blipFill>
        <p:spPr>
          <a:xfrm>
            <a:off x="3512795" y="239808"/>
            <a:ext cx="5425932" cy="2578037"/>
          </a:xfrm>
          <a:prstGeom prst="rect">
            <a:avLst/>
          </a:prstGeom>
          <a:noFill/>
          <a:ln>
            <a:noFill/>
          </a:ln>
        </p:spPr>
      </p:pic>
      <p:pic>
        <p:nvPicPr>
          <p:cNvPr id="2" name="Google Shape;471;p33" descr="Graphical user interface, text, application&#10;&#10;Description automatically generated">
            <a:extLst>
              <a:ext uri="{FF2B5EF4-FFF2-40B4-BE49-F238E27FC236}">
                <a16:creationId xmlns:a16="http://schemas.microsoft.com/office/drawing/2014/main" id="{C1CBE966-5B83-5855-7C29-E0A76FE9AB80}"/>
              </a:ext>
            </a:extLst>
          </p:cNvPr>
          <p:cNvPicPr preferRelativeResize="0"/>
          <p:nvPr/>
        </p:nvPicPr>
        <p:blipFill rotWithShape="1">
          <a:blip r:embed="rId4">
            <a:alphaModFix/>
          </a:blip>
          <a:srcRect/>
          <a:stretch/>
        </p:blipFill>
        <p:spPr>
          <a:xfrm>
            <a:off x="6809182" y="3070966"/>
            <a:ext cx="4499520" cy="3404479"/>
          </a:xfrm>
          <a:prstGeom prst="rect">
            <a:avLst/>
          </a:prstGeom>
          <a:noFill/>
          <a:ln w="19050" cap="flat" cmpd="sng">
            <a:solidFill>
              <a:srgbClr val="166623"/>
            </a:solidFill>
            <a:prstDash val="solid"/>
            <a:round/>
            <a:headEnd type="none" w="sm" len="sm"/>
            <a:tailEnd type="none" w="sm" len="sm"/>
          </a:ln>
        </p:spPr>
      </p:pic>
      <p:pic>
        <p:nvPicPr>
          <p:cNvPr id="3" name="Google Shape;472;p33" descr="Text&#10;&#10;Description automatically generated">
            <a:extLst>
              <a:ext uri="{FF2B5EF4-FFF2-40B4-BE49-F238E27FC236}">
                <a16:creationId xmlns:a16="http://schemas.microsoft.com/office/drawing/2014/main" id="{BC2695F9-ADF1-C412-1AD6-FE3ECFC629B4}"/>
              </a:ext>
            </a:extLst>
          </p:cNvPr>
          <p:cNvPicPr preferRelativeResize="0"/>
          <p:nvPr/>
        </p:nvPicPr>
        <p:blipFill rotWithShape="1">
          <a:blip r:embed="rId5">
            <a:alphaModFix/>
          </a:blip>
          <a:srcRect/>
          <a:stretch/>
        </p:blipFill>
        <p:spPr>
          <a:xfrm>
            <a:off x="1272256" y="3070966"/>
            <a:ext cx="4000993" cy="3404479"/>
          </a:xfrm>
          <a:prstGeom prst="rect">
            <a:avLst/>
          </a:prstGeom>
          <a:noFill/>
          <a:ln w="19050" cap="flat" cmpd="sng">
            <a:solidFill>
              <a:srgbClr val="166623"/>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4"/>
          <p:cNvSpPr txBox="1">
            <a:spLocks noGrp="1"/>
          </p:cNvSpPr>
          <p:nvPr>
            <p:ph type="title"/>
          </p:nvPr>
        </p:nvSpPr>
        <p:spPr>
          <a:xfrm>
            <a:off x="838200" y="365126"/>
            <a:ext cx="10515600" cy="7480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Information Hiding</a:t>
            </a:r>
            <a:endParaRPr/>
          </a:p>
        </p:txBody>
      </p:sp>
      <p:sp>
        <p:nvSpPr>
          <p:cNvPr id="479" name="Google Shape;479;p34"/>
          <p:cNvSpPr txBox="1"/>
          <p:nvPr/>
        </p:nvSpPr>
        <p:spPr>
          <a:xfrm>
            <a:off x="745435" y="1758723"/>
            <a:ext cx="10121348" cy="1569660"/>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b="1" i="0">
                <a:solidFill>
                  <a:srgbClr val="1F1F1F"/>
                </a:solidFill>
                <a:latin typeface="Source Sans Pro"/>
                <a:ea typeface="Source Sans Pro"/>
                <a:cs typeface="Source Sans Pro"/>
                <a:sym typeface="Source Sans Pro"/>
              </a:rPr>
              <a:t>Information hiding </a:t>
            </a:r>
            <a:r>
              <a:rPr lang="en-GB" sz="3200" b="0" i="0">
                <a:solidFill>
                  <a:srgbClr val="1F1F1F"/>
                </a:solidFill>
                <a:latin typeface="Source Sans Pro"/>
                <a:ea typeface="Source Sans Pro"/>
                <a:cs typeface="Source Sans Pro"/>
                <a:sym typeface="Source Sans Pro"/>
              </a:rPr>
              <a:t>allows models of our system to give others the minimum amount </a:t>
            </a:r>
            <a:r>
              <a:rPr lang="en-GB" sz="3200">
                <a:solidFill>
                  <a:srgbClr val="333333"/>
                </a:solidFill>
                <a:latin typeface="Helvetica Neue"/>
                <a:ea typeface="Helvetica Neue"/>
                <a:cs typeface="Helvetica Neue"/>
                <a:sym typeface="Helvetica Neue"/>
              </a:rPr>
              <a:t> </a:t>
            </a:r>
            <a:r>
              <a:rPr lang="en-GB" sz="3200" b="0" i="0">
                <a:solidFill>
                  <a:srgbClr val="1F1F1F"/>
                </a:solidFill>
                <a:latin typeface="Source Sans Pro"/>
                <a:ea typeface="Source Sans Pro"/>
                <a:cs typeface="Source Sans Pro"/>
                <a:sym typeface="Source Sans Pro"/>
              </a:rPr>
              <a:t>of information needed to use them correctly and hide everything else.</a:t>
            </a:r>
            <a:endParaRPr sz="3200" b="0" i="0">
              <a:solidFill>
                <a:srgbClr val="333333"/>
              </a:solidFill>
              <a:latin typeface="Helvetica Neue"/>
              <a:ea typeface="Helvetica Neue"/>
              <a:cs typeface="Helvetica Neue"/>
              <a:sym typeface="Helvetica Neue"/>
            </a:endParaRPr>
          </a:p>
        </p:txBody>
      </p:sp>
      <p:sp>
        <p:nvSpPr>
          <p:cNvPr id="2" name="Google Shape;487;p35">
            <a:extLst>
              <a:ext uri="{FF2B5EF4-FFF2-40B4-BE49-F238E27FC236}">
                <a16:creationId xmlns:a16="http://schemas.microsoft.com/office/drawing/2014/main" id="{C877F8EF-76D7-FD2F-51B0-E3368D6E0B8A}"/>
              </a:ext>
            </a:extLst>
          </p:cNvPr>
          <p:cNvSpPr txBox="1"/>
          <p:nvPr/>
        </p:nvSpPr>
        <p:spPr>
          <a:xfrm>
            <a:off x="2454898" y="3749013"/>
            <a:ext cx="5115339" cy="2431394"/>
          </a:xfrm>
          <a:prstGeom prst="rect">
            <a:avLst/>
          </a:prstGeom>
          <a:noFill/>
          <a:ln w="19050"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3200" dirty="0">
                <a:solidFill>
                  <a:schemeClr val="dk1"/>
                </a:solidFill>
                <a:latin typeface="Calibri"/>
                <a:ea typeface="Calibri"/>
                <a:cs typeface="Calibri"/>
                <a:sym typeface="Calibri"/>
              </a:rPr>
              <a:t>Access Modifiers</a:t>
            </a:r>
            <a:endParaRPr dirty="0"/>
          </a:p>
          <a:p>
            <a:pPr marL="0" marR="0" lvl="0" indent="0" algn="l" rtl="0">
              <a:spcBef>
                <a:spcPts val="0"/>
              </a:spcBef>
              <a:spcAft>
                <a:spcPts val="0"/>
              </a:spcAft>
              <a:buNone/>
            </a:pPr>
            <a:r>
              <a:rPr lang="en-GB" sz="2400" b="0" i="0" dirty="0">
                <a:solidFill>
                  <a:srgbClr val="1F1F1F"/>
                </a:solidFill>
                <a:latin typeface="Source Sans Pro"/>
                <a:ea typeface="Source Sans Pro"/>
                <a:cs typeface="Source Sans Pro"/>
                <a:sym typeface="Source Sans Pro"/>
              </a:rPr>
              <a:t>There are four levels of access in Java:</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public, </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protected, </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default, and </a:t>
            </a:r>
            <a:endParaRPr dirty="0"/>
          </a:p>
          <a:p>
            <a:pPr marL="342900" marR="0" lvl="0" indent="-342900" algn="l" rtl="0">
              <a:spcBef>
                <a:spcPts val="0"/>
              </a:spcBef>
              <a:spcAft>
                <a:spcPts val="0"/>
              </a:spcAft>
              <a:buClr>
                <a:srgbClr val="1F1F1F"/>
              </a:buClr>
              <a:buSzPts val="2400"/>
              <a:buFont typeface="Arial"/>
              <a:buChar char="•"/>
            </a:pPr>
            <a:r>
              <a:rPr lang="en-GB" sz="2400" b="0" i="0" dirty="0">
                <a:solidFill>
                  <a:srgbClr val="1F1F1F"/>
                </a:solidFill>
                <a:latin typeface="Source Sans Pro"/>
                <a:ea typeface="Source Sans Pro"/>
                <a:cs typeface="Source Sans Pro"/>
                <a:sym typeface="Source Sans Pro"/>
              </a:rPr>
              <a:t>private. </a:t>
            </a:r>
            <a:endParaRPr sz="2400" dirty="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36"/>
          <p:cNvSpPr txBox="1">
            <a:spLocks noGrp="1"/>
          </p:cNvSpPr>
          <p:nvPr>
            <p:ph type="title"/>
          </p:nvPr>
        </p:nvSpPr>
        <p:spPr>
          <a:xfrm>
            <a:off x="838200" y="365126"/>
            <a:ext cx="10515600" cy="65529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F1F1F"/>
              </a:buClr>
              <a:buSzPct val="100000"/>
              <a:buFont typeface="Source Sans Pro"/>
              <a:buNone/>
            </a:pPr>
            <a:r>
              <a:rPr lang="en-GB" b="0" i="0">
                <a:solidFill>
                  <a:srgbClr val="1F1F1F"/>
                </a:solidFill>
                <a:latin typeface="Source Sans Pro"/>
                <a:ea typeface="Source Sans Pro"/>
                <a:cs typeface="Source Sans Pro"/>
                <a:sym typeface="Source Sans Pro"/>
              </a:rPr>
              <a:t>Inheritance Issues</a:t>
            </a:r>
            <a:endParaRPr/>
          </a:p>
        </p:txBody>
      </p:sp>
      <p:pic>
        <p:nvPicPr>
          <p:cNvPr id="494" name="Google Shape;494;p36" descr="Text, letter&#10;&#10;Description automatically generated"/>
          <p:cNvPicPr preferRelativeResize="0"/>
          <p:nvPr/>
        </p:nvPicPr>
        <p:blipFill rotWithShape="1">
          <a:blip r:embed="rId3">
            <a:alphaModFix/>
          </a:blip>
          <a:srcRect/>
          <a:stretch/>
        </p:blipFill>
        <p:spPr>
          <a:xfrm>
            <a:off x="652394" y="1708978"/>
            <a:ext cx="5973693" cy="4387949"/>
          </a:xfrm>
          <a:prstGeom prst="rect">
            <a:avLst/>
          </a:prstGeom>
          <a:noFill/>
          <a:ln w="19050" cap="flat" cmpd="sng">
            <a:solidFill>
              <a:srgbClr val="166623"/>
            </a:solidFill>
            <a:prstDash val="solid"/>
            <a:round/>
            <a:headEnd type="none" w="sm" len="sm"/>
            <a:tailEnd type="none" w="sm" len="sm"/>
          </a:ln>
        </p:spPr>
      </p:pic>
      <p:pic>
        <p:nvPicPr>
          <p:cNvPr id="495" name="Google Shape;495;p36" descr="Text&#10;&#10;Description automatically generated"/>
          <p:cNvPicPr preferRelativeResize="0"/>
          <p:nvPr/>
        </p:nvPicPr>
        <p:blipFill rotWithShape="1">
          <a:blip r:embed="rId4">
            <a:alphaModFix/>
          </a:blip>
          <a:srcRect/>
          <a:stretch/>
        </p:blipFill>
        <p:spPr>
          <a:xfrm>
            <a:off x="7166113" y="2170458"/>
            <a:ext cx="4187687" cy="2173936"/>
          </a:xfrm>
          <a:prstGeom prst="rect">
            <a:avLst/>
          </a:prstGeom>
          <a:noFill/>
          <a:ln w="19050" cap="flat" cmpd="sng">
            <a:solidFill>
              <a:srgbClr val="166623"/>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838200" y="365125"/>
            <a:ext cx="10515600" cy="63942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GB"/>
              <a:t>Software design questions</a:t>
            </a:r>
            <a:endParaRPr/>
          </a:p>
        </p:txBody>
      </p:sp>
      <p:sp>
        <p:nvSpPr>
          <p:cNvPr id="96" name="Google Shape;96;p2"/>
          <p:cNvSpPr txBox="1">
            <a:spLocks noGrp="1"/>
          </p:cNvSpPr>
          <p:nvPr>
            <p:ph type="body" idx="1"/>
          </p:nvPr>
        </p:nvSpPr>
        <p:spPr>
          <a:xfrm>
            <a:off x="838200" y="1605492"/>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Did they have a good design? </a:t>
            </a:r>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Could the design be done better?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Was there even a design at all?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How do you know if the software was well-designed?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Think of how easy it was to make changes to your code.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Did a small code change produce a ripple-effect for changes elsewhere in the code?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Was your code hard to reuse? </a:t>
            </a:r>
            <a:endParaRPr b="0" i="0">
              <a:solidFill>
                <a:srgbClr val="166623"/>
              </a:solidFill>
              <a:latin typeface="Open Sans"/>
              <a:ea typeface="Open Sans"/>
              <a:cs typeface="Open Sans"/>
              <a:sym typeface="Open Sans"/>
            </a:endParaRPr>
          </a:p>
          <a:p>
            <a:pPr marL="228600" lvl="0" indent="-228600" algn="l" rtl="0">
              <a:lnSpc>
                <a:spcPct val="90000"/>
              </a:lnSpc>
              <a:spcBef>
                <a:spcPts val="1000"/>
              </a:spcBef>
              <a:spcAft>
                <a:spcPts val="0"/>
              </a:spcAft>
              <a:buClr>
                <a:srgbClr val="166623"/>
              </a:buClr>
              <a:buSzPts val="2800"/>
              <a:buChar char="•"/>
            </a:pPr>
            <a:r>
              <a:rPr lang="en-GB" b="0" i="0">
                <a:solidFill>
                  <a:srgbClr val="166623"/>
                </a:solidFill>
                <a:latin typeface="Source Sans Pro"/>
                <a:ea typeface="Source Sans Pro"/>
                <a:cs typeface="Source Sans Pro"/>
                <a:sym typeface="Source Sans Pro"/>
              </a:rPr>
              <a:t>Was the software difficult to maintain after a release? </a:t>
            </a:r>
            <a:endParaRPr b="0" i="0">
              <a:solidFill>
                <a:srgbClr val="166623"/>
              </a:solidFill>
              <a:latin typeface="Open Sans"/>
              <a:ea typeface="Open Sans"/>
              <a:cs typeface="Open Sans"/>
              <a:sym typeface="Open Sans"/>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7"/>
          <p:cNvSpPr txBox="1">
            <a:spLocks noGrp="1"/>
          </p:cNvSpPr>
          <p:nvPr>
            <p:ph type="title"/>
          </p:nvPr>
        </p:nvSpPr>
        <p:spPr>
          <a:xfrm>
            <a:off x="838200" y="365126"/>
            <a:ext cx="10515600" cy="65529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F1F1F"/>
              </a:buClr>
              <a:buSzPct val="100000"/>
              <a:buFont typeface="Source Sans Pro"/>
              <a:buNone/>
            </a:pPr>
            <a:r>
              <a:rPr lang="en-GB" b="0" i="0">
                <a:solidFill>
                  <a:srgbClr val="1F1F1F"/>
                </a:solidFill>
                <a:latin typeface="Source Sans Pro"/>
                <a:ea typeface="Source Sans Pro"/>
                <a:cs typeface="Source Sans Pro"/>
                <a:sym typeface="Source Sans Pro"/>
              </a:rPr>
              <a:t>Inheritance Issues</a:t>
            </a:r>
            <a:endParaRPr/>
          </a:p>
        </p:txBody>
      </p:sp>
      <p:pic>
        <p:nvPicPr>
          <p:cNvPr id="502" name="Google Shape;502;p37" descr="Text, letter&#10;&#10;Description automatically generated"/>
          <p:cNvPicPr preferRelativeResize="0"/>
          <p:nvPr/>
        </p:nvPicPr>
        <p:blipFill rotWithShape="1">
          <a:blip r:embed="rId3">
            <a:alphaModFix/>
          </a:blip>
          <a:srcRect/>
          <a:stretch/>
        </p:blipFill>
        <p:spPr>
          <a:xfrm>
            <a:off x="640060" y="1235025"/>
            <a:ext cx="5973693" cy="4387949"/>
          </a:xfrm>
          <a:prstGeom prst="rect">
            <a:avLst/>
          </a:prstGeom>
          <a:noFill/>
          <a:ln w="19050" cap="flat" cmpd="sng">
            <a:solidFill>
              <a:srgbClr val="166623"/>
            </a:solidFill>
            <a:prstDash val="solid"/>
            <a:round/>
            <a:headEnd type="none" w="sm" len="sm"/>
            <a:tailEnd type="none" w="sm" len="sm"/>
          </a:ln>
        </p:spPr>
      </p:pic>
      <p:pic>
        <p:nvPicPr>
          <p:cNvPr id="503" name="Google Shape;503;p37" descr="Text&#10;&#10;Description automatically generated"/>
          <p:cNvPicPr preferRelativeResize="0"/>
          <p:nvPr/>
        </p:nvPicPr>
        <p:blipFill rotWithShape="1">
          <a:blip r:embed="rId4">
            <a:alphaModFix/>
          </a:blip>
          <a:srcRect/>
          <a:stretch/>
        </p:blipFill>
        <p:spPr>
          <a:xfrm>
            <a:off x="7351919" y="3922991"/>
            <a:ext cx="4187687" cy="2173936"/>
          </a:xfrm>
          <a:prstGeom prst="rect">
            <a:avLst/>
          </a:prstGeom>
          <a:noFill/>
          <a:ln w="19050" cap="flat" cmpd="sng">
            <a:solidFill>
              <a:srgbClr val="166623"/>
            </a:solidFill>
            <a:prstDash val="solid"/>
            <a:round/>
            <a:headEnd type="none" w="sm" len="sm"/>
            <a:tailEnd type="none" w="sm" len="sm"/>
          </a:ln>
        </p:spPr>
      </p:pic>
      <p:sp>
        <p:nvSpPr>
          <p:cNvPr id="504" name="Google Shape;504;p37"/>
          <p:cNvSpPr txBox="1"/>
          <p:nvPr/>
        </p:nvSpPr>
        <p:spPr>
          <a:xfrm>
            <a:off x="7351919" y="365126"/>
            <a:ext cx="4187687" cy="3046988"/>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b="0" i="0">
                <a:solidFill>
                  <a:srgbClr val="1F1F1F"/>
                </a:solidFill>
                <a:latin typeface="Source Sans Pro"/>
                <a:ea typeface="Source Sans Pro"/>
                <a:cs typeface="Source Sans Pro"/>
                <a:sym typeface="Source Sans Pro"/>
              </a:rPr>
              <a:t>First, you need to ask yourself, am I using inheritance to simply share attributes or behavior without further adding anything special in my subclasses? If the answer is yes, then you're misusing inheritance.</a:t>
            </a:r>
            <a:endParaRPr sz="2400" b="0" i="0">
              <a:solidFill>
                <a:srgbClr val="333333"/>
              </a:solidFill>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8"/>
          <p:cNvSpPr txBox="1">
            <a:spLocks noGrp="1"/>
          </p:cNvSpPr>
          <p:nvPr>
            <p:ph type="title"/>
          </p:nvPr>
        </p:nvSpPr>
        <p:spPr>
          <a:xfrm>
            <a:off x="838200" y="365126"/>
            <a:ext cx="10515600" cy="76130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UML Sequence Diagram</a:t>
            </a:r>
            <a:endParaRPr/>
          </a:p>
        </p:txBody>
      </p:sp>
      <p:sp>
        <p:nvSpPr>
          <p:cNvPr id="511" name="Google Shape;511;p38"/>
          <p:cNvSpPr txBox="1"/>
          <p:nvPr/>
        </p:nvSpPr>
        <p:spPr>
          <a:xfrm>
            <a:off x="728869" y="2110554"/>
            <a:ext cx="9382539" cy="830997"/>
          </a:xfrm>
          <a:prstGeom prst="rect">
            <a:avLst/>
          </a:prstGeom>
          <a:noFill/>
          <a:ln w="28575" cap="flat" cmpd="sng">
            <a:solidFill>
              <a:srgbClr val="16662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A</a:t>
            </a:r>
            <a:r>
              <a:rPr lang="en-GB" sz="2400" b="1">
                <a:solidFill>
                  <a:schemeClr val="dk1"/>
                </a:solidFill>
                <a:latin typeface="Calibri"/>
                <a:ea typeface="Calibri"/>
                <a:cs typeface="Calibri"/>
                <a:sym typeface="Calibri"/>
              </a:rPr>
              <a:t> Sequence Diagrams</a:t>
            </a:r>
            <a:r>
              <a:rPr lang="en-GB" sz="1600">
                <a:solidFill>
                  <a:schemeClr val="dk1"/>
                </a:solidFill>
                <a:latin typeface="Calibri"/>
                <a:ea typeface="Calibri"/>
                <a:cs typeface="Calibri"/>
                <a:sym typeface="Calibri"/>
              </a:rPr>
              <a:t> </a:t>
            </a:r>
            <a:r>
              <a:rPr lang="en-GB" sz="2400" b="0" i="0">
                <a:solidFill>
                  <a:srgbClr val="1F1F1F"/>
                </a:solidFill>
                <a:latin typeface="Source Sans Pro"/>
                <a:ea typeface="Source Sans Pro"/>
                <a:cs typeface="Source Sans Pro"/>
                <a:sym typeface="Source Sans Pro"/>
              </a:rPr>
              <a:t>describes how objects in your system interact </a:t>
            </a:r>
            <a:endParaRPr sz="2400" b="0" i="0">
              <a:solidFill>
                <a:srgbClr val="333333"/>
              </a:solidFill>
              <a:latin typeface="Helvetica Neue"/>
              <a:ea typeface="Helvetica Neue"/>
              <a:cs typeface="Helvetica Neue"/>
              <a:sym typeface="Helvetica Neue"/>
            </a:endParaRPr>
          </a:p>
          <a:p>
            <a:pPr marL="0" marR="0" lvl="0" indent="0" algn="l" rtl="0">
              <a:spcBef>
                <a:spcPts val="0"/>
              </a:spcBef>
              <a:spcAft>
                <a:spcPts val="0"/>
              </a:spcAft>
              <a:buNone/>
            </a:pPr>
            <a:r>
              <a:rPr lang="en-GB" sz="2400" b="0" i="0">
                <a:solidFill>
                  <a:srgbClr val="1F1F1F"/>
                </a:solidFill>
                <a:latin typeface="Source Sans Pro"/>
                <a:ea typeface="Source Sans Pro"/>
                <a:cs typeface="Source Sans Pro"/>
                <a:sym typeface="Source Sans Pro"/>
              </a:rPr>
              <a:t>to complete a specific task. </a:t>
            </a:r>
            <a:endParaRPr sz="2400" b="0" i="0">
              <a:solidFill>
                <a:srgbClr val="333333"/>
              </a:solidFill>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6A0DCD-FC1E-17EB-8F80-9ABE46F89ED4}"/>
              </a:ext>
            </a:extLst>
          </p:cNvPr>
          <p:cNvCxnSpPr>
            <a:cxnSpLocks/>
          </p:cNvCxnSpPr>
          <p:nvPr/>
        </p:nvCxnSpPr>
        <p:spPr>
          <a:xfrm>
            <a:off x="2182368" y="2410022"/>
            <a:ext cx="0" cy="4279392"/>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469834-6236-EF31-C16B-AC6AB610E7FB}"/>
              </a:ext>
            </a:extLst>
          </p:cNvPr>
          <p:cNvCxnSpPr/>
          <p:nvPr/>
        </p:nvCxnSpPr>
        <p:spPr>
          <a:xfrm>
            <a:off x="6370320" y="1946726"/>
            <a:ext cx="0" cy="4742688"/>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15DBD13-7EFA-F3E3-76E0-FDD4CAA48C96}"/>
              </a:ext>
            </a:extLst>
          </p:cNvPr>
          <p:cNvCxnSpPr/>
          <p:nvPr/>
        </p:nvCxnSpPr>
        <p:spPr>
          <a:xfrm>
            <a:off x="2182368" y="2848934"/>
            <a:ext cx="4166616" cy="0"/>
          </a:xfrm>
          <a:prstGeom prst="straightConnector1">
            <a:avLst/>
          </a:prstGeom>
          <a:ln w="38100">
            <a:solidFill>
              <a:srgbClr val="14511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1B5B8C6-28E9-DC28-7ED0-AC4B525AD181}"/>
              </a:ext>
            </a:extLst>
          </p:cNvPr>
          <p:cNvSpPr txBox="1"/>
          <p:nvPr/>
        </p:nvSpPr>
        <p:spPr>
          <a:xfrm>
            <a:off x="2938272" y="2410022"/>
            <a:ext cx="2657856" cy="461665"/>
          </a:xfrm>
          <a:prstGeom prst="rect">
            <a:avLst/>
          </a:prstGeom>
          <a:noFill/>
        </p:spPr>
        <p:txBody>
          <a:bodyPr wrap="square" rtlCol="0">
            <a:spAutoFit/>
          </a:bodyPr>
          <a:lstStyle/>
          <a:p>
            <a:r>
              <a:rPr lang="en-GB" sz="2400" dirty="0">
                <a:solidFill>
                  <a:srgbClr val="145113"/>
                </a:solidFill>
              </a:rPr>
              <a:t>O</a:t>
            </a:r>
            <a:r>
              <a:rPr lang="en-BE" sz="2400" dirty="0">
                <a:solidFill>
                  <a:srgbClr val="145113"/>
                </a:solidFill>
              </a:rPr>
              <a:t>rder (burger)</a:t>
            </a:r>
          </a:p>
        </p:txBody>
      </p:sp>
      <p:cxnSp>
        <p:nvCxnSpPr>
          <p:cNvPr id="11" name="Straight Connector 10">
            <a:extLst>
              <a:ext uri="{FF2B5EF4-FFF2-40B4-BE49-F238E27FC236}">
                <a16:creationId xmlns:a16="http://schemas.microsoft.com/office/drawing/2014/main" id="{DCE4247B-01B1-5C07-1B73-576D8785C9D2}"/>
              </a:ext>
            </a:extLst>
          </p:cNvPr>
          <p:cNvCxnSpPr/>
          <p:nvPr/>
        </p:nvCxnSpPr>
        <p:spPr>
          <a:xfrm>
            <a:off x="10460736" y="1946726"/>
            <a:ext cx="0" cy="4742688"/>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A37A667-AB04-89EF-E9E6-AAA30EA6E5EE}"/>
              </a:ext>
            </a:extLst>
          </p:cNvPr>
          <p:cNvCxnSpPr>
            <a:cxnSpLocks/>
          </p:cNvCxnSpPr>
          <p:nvPr/>
        </p:nvCxnSpPr>
        <p:spPr>
          <a:xfrm>
            <a:off x="6370320" y="4159574"/>
            <a:ext cx="4090416" cy="0"/>
          </a:xfrm>
          <a:prstGeom prst="straightConnector1">
            <a:avLst/>
          </a:prstGeom>
          <a:ln w="38100">
            <a:solidFill>
              <a:srgbClr val="145113"/>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A3ACB4D-33D3-50E5-0B06-9706EBD62235}"/>
              </a:ext>
            </a:extLst>
          </p:cNvPr>
          <p:cNvSpPr txBox="1"/>
          <p:nvPr/>
        </p:nvSpPr>
        <p:spPr>
          <a:xfrm>
            <a:off x="7360920" y="3641414"/>
            <a:ext cx="2657856" cy="461665"/>
          </a:xfrm>
          <a:prstGeom prst="rect">
            <a:avLst/>
          </a:prstGeom>
          <a:noFill/>
        </p:spPr>
        <p:txBody>
          <a:bodyPr wrap="square" rtlCol="0">
            <a:spAutoFit/>
          </a:bodyPr>
          <a:lstStyle/>
          <a:p>
            <a:r>
              <a:rPr lang="en-GB" sz="2400" dirty="0">
                <a:solidFill>
                  <a:srgbClr val="145113"/>
                </a:solidFill>
              </a:rPr>
              <a:t>O</a:t>
            </a:r>
            <a:r>
              <a:rPr lang="en-BE" sz="2400" dirty="0">
                <a:solidFill>
                  <a:srgbClr val="145113"/>
                </a:solidFill>
              </a:rPr>
              <a:t>rder (burger)</a:t>
            </a:r>
          </a:p>
        </p:txBody>
      </p:sp>
      <p:grpSp>
        <p:nvGrpSpPr>
          <p:cNvPr id="26" name="Group 25">
            <a:extLst>
              <a:ext uri="{FF2B5EF4-FFF2-40B4-BE49-F238E27FC236}">
                <a16:creationId xmlns:a16="http://schemas.microsoft.com/office/drawing/2014/main" id="{F6B251D7-A5E7-CF8A-7332-E3FA2631B1A6}"/>
              </a:ext>
            </a:extLst>
          </p:cNvPr>
          <p:cNvGrpSpPr/>
          <p:nvPr/>
        </p:nvGrpSpPr>
        <p:grpSpPr>
          <a:xfrm>
            <a:off x="6391657" y="5032933"/>
            <a:ext cx="4090416" cy="461665"/>
            <a:chOff x="6391657" y="4561439"/>
            <a:chExt cx="4090416" cy="461665"/>
          </a:xfrm>
        </p:grpSpPr>
        <p:cxnSp>
          <p:nvCxnSpPr>
            <p:cNvPr id="18" name="Straight Arrow Connector 17">
              <a:extLst>
                <a:ext uri="{FF2B5EF4-FFF2-40B4-BE49-F238E27FC236}">
                  <a16:creationId xmlns:a16="http://schemas.microsoft.com/office/drawing/2014/main" id="{F482A5CC-4475-1222-B207-1C438C377F6B}"/>
                </a:ext>
              </a:extLst>
            </p:cNvPr>
            <p:cNvCxnSpPr>
              <a:cxnSpLocks/>
            </p:cNvCxnSpPr>
            <p:nvPr/>
          </p:nvCxnSpPr>
          <p:spPr>
            <a:xfrm>
              <a:off x="6391657" y="5023104"/>
              <a:ext cx="4090416" cy="0"/>
            </a:xfrm>
            <a:prstGeom prst="straightConnector1">
              <a:avLst/>
            </a:prstGeom>
            <a:ln w="38100">
              <a:solidFill>
                <a:srgbClr val="145113"/>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96D6954-B63E-64B7-EF25-5D8DC3180F4B}"/>
                </a:ext>
              </a:extLst>
            </p:cNvPr>
            <p:cNvSpPr txBox="1"/>
            <p:nvPr/>
          </p:nvSpPr>
          <p:spPr>
            <a:xfrm>
              <a:off x="6484621" y="4561439"/>
              <a:ext cx="2657856" cy="461665"/>
            </a:xfrm>
            <a:prstGeom prst="rect">
              <a:avLst/>
            </a:prstGeom>
            <a:noFill/>
          </p:spPr>
          <p:txBody>
            <a:bodyPr wrap="square" rtlCol="0">
              <a:spAutoFit/>
            </a:bodyPr>
            <a:lstStyle/>
            <a:p>
              <a:r>
                <a:rPr lang="en-BE" sz="2400" dirty="0">
                  <a:solidFill>
                    <a:srgbClr val="145113"/>
                  </a:solidFill>
                </a:rPr>
                <a:t>burger</a:t>
              </a:r>
            </a:p>
          </p:txBody>
        </p:sp>
      </p:grpSp>
      <p:grpSp>
        <p:nvGrpSpPr>
          <p:cNvPr id="27" name="Group 26">
            <a:extLst>
              <a:ext uri="{FF2B5EF4-FFF2-40B4-BE49-F238E27FC236}">
                <a16:creationId xmlns:a16="http://schemas.microsoft.com/office/drawing/2014/main" id="{A57053A5-883B-703D-646F-EF47EA08E02E}"/>
              </a:ext>
            </a:extLst>
          </p:cNvPr>
          <p:cNvGrpSpPr/>
          <p:nvPr/>
        </p:nvGrpSpPr>
        <p:grpSpPr>
          <a:xfrm>
            <a:off x="2182368" y="5856845"/>
            <a:ext cx="4187952" cy="461665"/>
            <a:chOff x="2182368" y="5385351"/>
            <a:chExt cx="4187952" cy="461665"/>
          </a:xfrm>
        </p:grpSpPr>
        <p:cxnSp>
          <p:nvCxnSpPr>
            <p:cNvPr id="20" name="Straight Arrow Connector 19">
              <a:extLst>
                <a:ext uri="{FF2B5EF4-FFF2-40B4-BE49-F238E27FC236}">
                  <a16:creationId xmlns:a16="http://schemas.microsoft.com/office/drawing/2014/main" id="{F6BC8299-5F7A-5EE7-9BDF-F52646042A20}"/>
                </a:ext>
              </a:extLst>
            </p:cNvPr>
            <p:cNvCxnSpPr>
              <a:cxnSpLocks/>
            </p:cNvCxnSpPr>
            <p:nvPr/>
          </p:nvCxnSpPr>
          <p:spPr>
            <a:xfrm>
              <a:off x="2182368" y="5847016"/>
              <a:ext cx="4187952" cy="0"/>
            </a:xfrm>
            <a:prstGeom prst="straightConnector1">
              <a:avLst/>
            </a:prstGeom>
            <a:ln w="38100">
              <a:solidFill>
                <a:srgbClr val="145113"/>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4A27047-D7D2-7145-E213-7956814D59A1}"/>
                </a:ext>
              </a:extLst>
            </p:cNvPr>
            <p:cNvSpPr txBox="1"/>
            <p:nvPr/>
          </p:nvSpPr>
          <p:spPr>
            <a:xfrm>
              <a:off x="2372868" y="5385351"/>
              <a:ext cx="2657856" cy="461665"/>
            </a:xfrm>
            <a:prstGeom prst="rect">
              <a:avLst/>
            </a:prstGeom>
            <a:noFill/>
          </p:spPr>
          <p:txBody>
            <a:bodyPr wrap="square" rtlCol="0">
              <a:spAutoFit/>
            </a:bodyPr>
            <a:lstStyle/>
            <a:p>
              <a:r>
                <a:rPr lang="en-BE" sz="2400" dirty="0">
                  <a:solidFill>
                    <a:srgbClr val="145113"/>
                  </a:solidFill>
                </a:rPr>
                <a:t>burger</a:t>
              </a:r>
            </a:p>
          </p:txBody>
        </p:sp>
      </p:grpSp>
      <p:grpSp>
        <p:nvGrpSpPr>
          <p:cNvPr id="45" name="Group 44">
            <a:extLst>
              <a:ext uri="{FF2B5EF4-FFF2-40B4-BE49-F238E27FC236}">
                <a16:creationId xmlns:a16="http://schemas.microsoft.com/office/drawing/2014/main" id="{CA10EC2C-5683-282A-68E9-9F76F7C06DAC}"/>
              </a:ext>
            </a:extLst>
          </p:cNvPr>
          <p:cNvGrpSpPr/>
          <p:nvPr/>
        </p:nvGrpSpPr>
        <p:grpSpPr>
          <a:xfrm>
            <a:off x="1328739" y="1090295"/>
            <a:ext cx="10290237" cy="1221422"/>
            <a:chOff x="1328739" y="1090295"/>
            <a:chExt cx="10290237" cy="1221422"/>
          </a:xfrm>
        </p:grpSpPr>
        <p:sp>
          <p:nvSpPr>
            <p:cNvPr id="3" name="Rectangle 2" descr="Ffff">
              <a:extLst>
                <a:ext uri="{FF2B5EF4-FFF2-40B4-BE49-F238E27FC236}">
                  <a16:creationId xmlns:a16="http://schemas.microsoft.com/office/drawing/2014/main" id="{CFD92E0C-9735-3260-668E-67EB820A959B}"/>
                </a:ext>
              </a:extLst>
            </p:cNvPr>
            <p:cNvSpPr/>
            <p:nvPr/>
          </p:nvSpPr>
          <p:spPr>
            <a:xfrm>
              <a:off x="5126736"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6" name="TextBox 5">
              <a:extLst>
                <a:ext uri="{FF2B5EF4-FFF2-40B4-BE49-F238E27FC236}">
                  <a16:creationId xmlns:a16="http://schemas.microsoft.com/office/drawing/2014/main" id="{6DE0640C-A59F-6769-9560-150544DABD52}"/>
                </a:ext>
              </a:extLst>
            </p:cNvPr>
            <p:cNvSpPr txBox="1"/>
            <p:nvPr/>
          </p:nvSpPr>
          <p:spPr>
            <a:xfrm>
              <a:off x="5337048" y="1301365"/>
              <a:ext cx="2023872" cy="461665"/>
            </a:xfrm>
            <a:prstGeom prst="rect">
              <a:avLst/>
            </a:prstGeom>
            <a:noFill/>
          </p:spPr>
          <p:txBody>
            <a:bodyPr wrap="square" rtlCol="0">
              <a:spAutoFit/>
            </a:bodyPr>
            <a:lstStyle/>
            <a:p>
              <a:pPr algn="ctr"/>
              <a:r>
                <a:rPr lang="en-BE" sz="2400" u="sng" dirty="0">
                  <a:solidFill>
                    <a:schemeClr val="bg1"/>
                  </a:solidFill>
                </a:rPr>
                <a:t>: Cashier</a:t>
              </a:r>
            </a:p>
          </p:txBody>
        </p:sp>
        <p:sp>
          <p:nvSpPr>
            <p:cNvPr id="4" name="Rectangle 3" descr="Ffff">
              <a:extLst>
                <a:ext uri="{FF2B5EF4-FFF2-40B4-BE49-F238E27FC236}">
                  <a16:creationId xmlns:a16="http://schemas.microsoft.com/office/drawing/2014/main" id="{F37DD940-F002-5F13-77F4-27A6F98B2343}"/>
                </a:ext>
              </a:extLst>
            </p:cNvPr>
            <p:cNvSpPr/>
            <p:nvPr/>
          </p:nvSpPr>
          <p:spPr>
            <a:xfrm>
              <a:off x="9131808"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7" name="TextBox 6">
              <a:extLst>
                <a:ext uri="{FF2B5EF4-FFF2-40B4-BE49-F238E27FC236}">
                  <a16:creationId xmlns:a16="http://schemas.microsoft.com/office/drawing/2014/main" id="{0067C4F8-E785-0080-0C20-29C4BF16F108}"/>
                </a:ext>
              </a:extLst>
            </p:cNvPr>
            <p:cNvSpPr txBox="1"/>
            <p:nvPr/>
          </p:nvSpPr>
          <p:spPr>
            <a:xfrm>
              <a:off x="9363456" y="1288357"/>
              <a:ext cx="2023872" cy="461665"/>
            </a:xfrm>
            <a:prstGeom prst="rect">
              <a:avLst/>
            </a:prstGeom>
            <a:noFill/>
          </p:spPr>
          <p:txBody>
            <a:bodyPr wrap="square" rtlCol="0">
              <a:spAutoFit/>
            </a:bodyPr>
            <a:lstStyle/>
            <a:p>
              <a:pPr algn="ctr"/>
              <a:r>
                <a:rPr lang="en-BE" sz="2400" u="sng" dirty="0">
                  <a:solidFill>
                    <a:schemeClr val="bg1"/>
                  </a:solidFill>
                </a:rPr>
                <a:t>: Chef</a:t>
              </a:r>
            </a:p>
          </p:txBody>
        </p:sp>
        <p:grpSp>
          <p:nvGrpSpPr>
            <p:cNvPr id="43" name="Group 42">
              <a:extLst>
                <a:ext uri="{FF2B5EF4-FFF2-40B4-BE49-F238E27FC236}">
                  <a16:creationId xmlns:a16="http://schemas.microsoft.com/office/drawing/2014/main" id="{F3B5229D-1358-7A3C-AE5A-C4BFD5DA7531}"/>
                </a:ext>
              </a:extLst>
            </p:cNvPr>
            <p:cNvGrpSpPr/>
            <p:nvPr/>
          </p:nvGrpSpPr>
          <p:grpSpPr>
            <a:xfrm>
              <a:off x="1328739" y="1090295"/>
              <a:ext cx="1652397" cy="1221422"/>
              <a:chOff x="1328739" y="618801"/>
              <a:chExt cx="1652397" cy="1221422"/>
            </a:xfrm>
          </p:grpSpPr>
          <p:grpSp>
            <p:nvGrpSpPr>
              <p:cNvPr id="41" name="Group 40">
                <a:extLst>
                  <a:ext uri="{FF2B5EF4-FFF2-40B4-BE49-F238E27FC236}">
                    <a16:creationId xmlns:a16="http://schemas.microsoft.com/office/drawing/2014/main" id="{1A80FA4E-B309-54F3-CBE4-7ECCB5291622}"/>
                  </a:ext>
                </a:extLst>
              </p:cNvPr>
              <p:cNvGrpSpPr/>
              <p:nvPr/>
            </p:nvGrpSpPr>
            <p:grpSpPr>
              <a:xfrm>
                <a:off x="1914143" y="618801"/>
                <a:ext cx="536449" cy="829052"/>
                <a:chOff x="1828800" y="646176"/>
                <a:chExt cx="707136" cy="1113636"/>
              </a:xfrm>
            </p:grpSpPr>
            <p:sp>
              <p:nvSpPr>
                <p:cNvPr id="29" name="Oval 28">
                  <a:extLst>
                    <a:ext uri="{FF2B5EF4-FFF2-40B4-BE49-F238E27FC236}">
                      <a16:creationId xmlns:a16="http://schemas.microsoft.com/office/drawing/2014/main" id="{813076A4-FBE3-82AB-8AB9-346972DAA072}"/>
                    </a:ext>
                  </a:extLst>
                </p:cNvPr>
                <p:cNvSpPr/>
                <p:nvPr/>
              </p:nvSpPr>
              <p:spPr>
                <a:xfrm>
                  <a:off x="1938909" y="646176"/>
                  <a:ext cx="486918" cy="468249"/>
                </a:xfrm>
                <a:prstGeom prst="ellipse">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Connector 30">
                  <a:extLst>
                    <a:ext uri="{FF2B5EF4-FFF2-40B4-BE49-F238E27FC236}">
                      <a16:creationId xmlns:a16="http://schemas.microsoft.com/office/drawing/2014/main" id="{A0C6DC7F-0E5F-D3FC-D8F0-FE7FD3A7287B}"/>
                    </a:ext>
                  </a:extLst>
                </p:cNvPr>
                <p:cNvCxnSpPr>
                  <a:cxnSpLocks/>
                  <a:stCxn id="29" idx="4"/>
                </p:cNvCxnSpPr>
                <p:nvPr/>
              </p:nvCxnSpPr>
              <p:spPr>
                <a:xfrm>
                  <a:off x="2182368" y="1114425"/>
                  <a:ext cx="0" cy="360807"/>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247D4B-9E88-41D8-57D2-D35322F257B0}"/>
                    </a:ext>
                  </a:extLst>
                </p:cNvPr>
                <p:cNvCxnSpPr/>
                <p:nvPr/>
              </p:nvCxnSpPr>
              <p:spPr>
                <a:xfrm>
                  <a:off x="1938909" y="1278528"/>
                  <a:ext cx="486918" cy="13008"/>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E1ABE82-6D7A-F46C-C02F-AF228230DBD5}"/>
                    </a:ext>
                  </a:extLst>
                </p:cNvPr>
                <p:cNvCxnSpPr/>
                <p:nvPr/>
              </p:nvCxnSpPr>
              <p:spPr>
                <a:xfrm flipH="1">
                  <a:off x="1828800" y="1475232"/>
                  <a:ext cx="353568" cy="267843"/>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EED9C92-7440-1EAD-9FB9-4213A0106D84}"/>
                    </a:ext>
                  </a:extLst>
                </p:cNvPr>
                <p:cNvCxnSpPr>
                  <a:cxnSpLocks/>
                </p:cNvCxnSpPr>
                <p:nvPr/>
              </p:nvCxnSpPr>
              <p:spPr>
                <a:xfrm>
                  <a:off x="2182368" y="1474797"/>
                  <a:ext cx="353568" cy="285015"/>
                </a:xfrm>
                <a:prstGeom prst="line">
                  <a:avLst/>
                </a:prstGeom>
                <a:ln w="28575">
                  <a:solidFill>
                    <a:srgbClr val="145113"/>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276B09EB-63C3-9A05-5840-320A6546B111}"/>
                  </a:ext>
                </a:extLst>
              </p:cNvPr>
              <p:cNvSpPr txBox="1"/>
              <p:nvPr/>
            </p:nvSpPr>
            <p:spPr>
              <a:xfrm>
                <a:off x="1328739" y="1378558"/>
                <a:ext cx="1652397" cy="461665"/>
              </a:xfrm>
              <a:prstGeom prst="rect">
                <a:avLst/>
              </a:prstGeom>
              <a:noFill/>
            </p:spPr>
            <p:txBody>
              <a:bodyPr wrap="square" rtlCol="0">
                <a:spAutoFit/>
              </a:bodyPr>
              <a:lstStyle/>
              <a:p>
                <a:pPr algn="ctr"/>
                <a:r>
                  <a:rPr lang="en-BE" sz="2400" dirty="0">
                    <a:solidFill>
                      <a:srgbClr val="145113"/>
                    </a:solidFill>
                  </a:rPr>
                  <a:t>Client</a:t>
                </a:r>
              </a:p>
            </p:txBody>
          </p:sp>
        </p:grpSp>
      </p:grpSp>
      <p:sp>
        <p:nvSpPr>
          <p:cNvPr id="44" name="TextBox 43">
            <a:extLst>
              <a:ext uri="{FF2B5EF4-FFF2-40B4-BE49-F238E27FC236}">
                <a16:creationId xmlns:a16="http://schemas.microsoft.com/office/drawing/2014/main" id="{F2FED4A5-A2DC-7FA6-6E14-E9069A2CD404}"/>
              </a:ext>
            </a:extLst>
          </p:cNvPr>
          <p:cNvSpPr txBox="1"/>
          <p:nvPr/>
        </p:nvSpPr>
        <p:spPr>
          <a:xfrm>
            <a:off x="2779014" y="372244"/>
            <a:ext cx="7936612" cy="523220"/>
          </a:xfrm>
          <a:prstGeom prst="rect">
            <a:avLst/>
          </a:prstGeom>
          <a:noFill/>
        </p:spPr>
        <p:txBody>
          <a:bodyPr wrap="square" rtlCol="0">
            <a:spAutoFit/>
          </a:bodyPr>
          <a:lstStyle/>
          <a:p>
            <a:r>
              <a:rPr lang="en-BE" sz="2800" b="1" dirty="0"/>
              <a:t>A Simple Fast Food UML Sequence Diagram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0"/>
          <p:cNvSpPr txBox="1">
            <a:spLocks noGrp="1"/>
          </p:cNvSpPr>
          <p:nvPr>
            <p:ph type="title"/>
          </p:nvPr>
        </p:nvSpPr>
        <p:spPr>
          <a:xfrm>
            <a:off x="838200" y="365126"/>
            <a:ext cx="10515600" cy="76130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1F1F"/>
              </a:buClr>
              <a:buSzPts val="4400"/>
              <a:buFont typeface="Source Sans Pro"/>
              <a:buNone/>
            </a:pPr>
            <a:r>
              <a:rPr lang="en-GB" b="0" i="0">
                <a:solidFill>
                  <a:srgbClr val="1F1F1F"/>
                </a:solidFill>
                <a:latin typeface="Source Sans Pro"/>
                <a:ea typeface="Source Sans Pro"/>
                <a:cs typeface="Source Sans Pro"/>
                <a:sym typeface="Source Sans Pro"/>
              </a:rPr>
              <a:t>UML Sequence Diagram</a:t>
            </a:r>
            <a:endParaRPr/>
          </a:p>
        </p:txBody>
      </p:sp>
      <p:grpSp>
        <p:nvGrpSpPr>
          <p:cNvPr id="4" name="Group 3">
            <a:extLst>
              <a:ext uri="{FF2B5EF4-FFF2-40B4-BE49-F238E27FC236}">
                <a16:creationId xmlns:a16="http://schemas.microsoft.com/office/drawing/2014/main" id="{443F697A-6B47-CB23-A015-F2FAA75DD41C}"/>
              </a:ext>
            </a:extLst>
          </p:cNvPr>
          <p:cNvGrpSpPr/>
          <p:nvPr/>
        </p:nvGrpSpPr>
        <p:grpSpPr>
          <a:xfrm>
            <a:off x="1953994" y="1695846"/>
            <a:ext cx="2125870" cy="686224"/>
            <a:chOff x="5126736" y="1117670"/>
            <a:chExt cx="2487168" cy="829056"/>
          </a:xfrm>
        </p:grpSpPr>
        <p:sp>
          <p:nvSpPr>
            <p:cNvPr id="2" name="Rectangle 1" descr="Ffff">
              <a:extLst>
                <a:ext uri="{FF2B5EF4-FFF2-40B4-BE49-F238E27FC236}">
                  <a16:creationId xmlns:a16="http://schemas.microsoft.com/office/drawing/2014/main" id="{F70D8615-FC47-3516-A8C3-37C90F2F1459}"/>
                </a:ext>
              </a:extLst>
            </p:cNvPr>
            <p:cNvSpPr/>
            <p:nvPr/>
          </p:nvSpPr>
          <p:spPr>
            <a:xfrm>
              <a:off x="5126736"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3" name="TextBox 2">
              <a:extLst>
                <a:ext uri="{FF2B5EF4-FFF2-40B4-BE49-F238E27FC236}">
                  <a16:creationId xmlns:a16="http://schemas.microsoft.com/office/drawing/2014/main" id="{DB0F47C0-2385-85AD-54AD-AD1360CDE066}"/>
                </a:ext>
              </a:extLst>
            </p:cNvPr>
            <p:cNvSpPr txBox="1"/>
            <p:nvPr/>
          </p:nvSpPr>
          <p:spPr>
            <a:xfrm>
              <a:off x="5337048" y="1301365"/>
              <a:ext cx="2023872" cy="461665"/>
            </a:xfrm>
            <a:prstGeom prst="rect">
              <a:avLst/>
            </a:prstGeom>
            <a:noFill/>
          </p:spPr>
          <p:txBody>
            <a:bodyPr wrap="square" rtlCol="0">
              <a:spAutoFit/>
            </a:bodyPr>
            <a:lstStyle/>
            <a:p>
              <a:pPr algn="ctr"/>
              <a:r>
                <a:rPr lang="en-BE" sz="2400" u="sng" dirty="0">
                  <a:solidFill>
                    <a:schemeClr val="bg1"/>
                  </a:solidFill>
                </a:rPr>
                <a:t>: Class</a:t>
              </a:r>
            </a:p>
          </p:txBody>
        </p:sp>
      </p:grpSp>
      <p:grpSp>
        <p:nvGrpSpPr>
          <p:cNvPr id="11" name="Group 10">
            <a:extLst>
              <a:ext uri="{FF2B5EF4-FFF2-40B4-BE49-F238E27FC236}">
                <a16:creationId xmlns:a16="http://schemas.microsoft.com/office/drawing/2014/main" id="{45045D3E-97CF-9CE7-4899-E4E81F03AB01}"/>
              </a:ext>
            </a:extLst>
          </p:cNvPr>
          <p:cNvGrpSpPr/>
          <p:nvPr/>
        </p:nvGrpSpPr>
        <p:grpSpPr>
          <a:xfrm>
            <a:off x="2210652" y="2382070"/>
            <a:ext cx="811611" cy="3133427"/>
            <a:chOff x="2210652" y="3453648"/>
            <a:chExt cx="811611" cy="3133427"/>
          </a:xfrm>
        </p:grpSpPr>
        <p:cxnSp>
          <p:nvCxnSpPr>
            <p:cNvPr id="5" name="Straight Connector 4">
              <a:extLst>
                <a:ext uri="{FF2B5EF4-FFF2-40B4-BE49-F238E27FC236}">
                  <a16:creationId xmlns:a16="http://schemas.microsoft.com/office/drawing/2014/main" id="{F89F7FD7-4B22-FD26-DDBC-E3888E62276D}"/>
                </a:ext>
              </a:extLst>
            </p:cNvPr>
            <p:cNvCxnSpPr>
              <a:cxnSpLocks/>
            </p:cNvCxnSpPr>
            <p:nvPr/>
          </p:nvCxnSpPr>
          <p:spPr>
            <a:xfrm>
              <a:off x="3011595" y="3453648"/>
              <a:ext cx="10668" cy="3133427"/>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6B0D39EF-9CEE-73A1-A718-AA1B5CF250E6}"/>
                </a:ext>
              </a:extLst>
            </p:cNvPr>
            <p:cNvCxnSpPr>
              <a:cxnSpLocks/>
            </p:cNvCxnSpPr>
            <p:nvPr/>
          </p:nvCxnSpPr>
          <p:spPr>
            <a:xfrm rot="16200000" flipH="1">
              <a:off x="2065111" y="4051072"/>
              <a:ext cx="680759" cy="389677"/>
            </a:xfrm>
            <a:prstGeom prst="curvedConnector3">
              <a:avLst>
                <a:gd name="adj1" fmla="val 100370"/>
              </a:avLst>
            </a:prstGeom>
            <a:ln w="28575">
              <a:solidFill>
                <a:srgbClr val="145113"/>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6A30F2E0-3615-0DF3-C6F2-5DF4FAC1D076}"/>
              </a:ext>
            </a:extLst>
          </p:cNvPr>
          <p:cNvSpPr/>
          <p:nvPr/>
        </p:nvSpPr>
        <p:spPr>
          <a:xfrm>
            <a:off x="2857512" y="2833952"/>
            <a:ext cx="325174" cy="1952361"/>
          </a:xfrm>
          <a:prstGeom prst="rect">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54D3E99C-D080-D575-5C1F-B48A7A1CE302}"/>
              </a:ext>
            </a:extLst>
          </p:cNvPr>
          <p:cNvGrpSpPr/>
          <p:nvPr/>
        </p:nvGrpSpPr>
        <p:grpSpPr>
          <a:xfrm>
            <a:off x="3225550" y="1695846"/>
            <a:ext cx="6349994" cy="3819651"/>
            <a:chOff x="3225550" y="1695846"/>
            <a:chExt cx="6349994" cy="3819651"/>
          </a:xfrm>
        </p:grpSpPr>
        <p:grpSp>
          <p:nvGrpSpPr>
            <p:cNvPr id="25" name="Group 24">
              <a:extLst>
                <a:ext uri="{FF2B5EF4-FFF2-40B4-BE49-F238E27FC236}">
                  <a16:creationId xmlns:a16="http://schemas.microsoft.com/office/drawing/2014/main" id="{D1E56C2C-DDBF-AA17-6382-7046B77CB73B}"/>
                </a:ext>
              </a:extLst>
            </p:cNvPr>
            <p:cNvGrpSpPr/>
            <p:nvPr/>
          </p:nvGrpSpPr>
          <p:grpSpPr>
            <a:xfrm>
              <a:off x="7449674" y="1695846"/>
              <a:ext cx="2125870" cy="686224"/>
              <a:chOff x="5126736" y="1117670"/>
              <a:chExt cx="2487168" cy="829056"/>
            </a:xfrm>
          </p:grpSpPr>
          <p:sp>
            <p:nvSpPr>
              <p:cNvPr id="26" name="Rectangle 25" descr="Ffff">
                <a:extLst>
                  <a:ext uri="{FF2B5EF4-FFF2-40B4-BE49-F238E27FC236}">
                    <a16:creationId xmlns:a16="http://schemas.microsoft.com/office/drawing/2014/main" id="{3A90EE12-E0FE-35FA-18A6-77F354DF19B3}"/>
                  </a:ext>
                </a:extLst>
              </p:cNvPr>
              <p:cNvSpPr/>
              <p:nvPr/>
            </p:nvSpPr>
            <p:spPr>
              <a:xfrm>
                <a:off x="5126736" y="1117670"/>
                <a:ext cx="2487168" cy="829056"/>
              </a:xfrm>
              <a:prstGeom prst="rect">
                <a:avLst/>
              </a:prstGeom>
              <a:solidFill>
                <a:srgbClr val="18822E"/>
              </a:solid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27" name="TextBox 26">
                <a:extLst>
                  <a:ext uri="{FF2B5EF4-FFF2-40B4-BE49-F238E27FC236}">
                    <a16:creationId xmlns:a16="http://schemas.microsoft.com/office/drawing/2014/main" id="{DCF59B48-8271-4270-8792-F2D2014502C5}"/>
                  </a:ext>
                </a:extLst>
              </p:cNvPr>
              <p:cNvSpPr txBox="1"/>
              <p:nvPr/>
            </p:nvSpPr>
            <p:spPr>
              <a:xfrm>
                <a:off x="5337048" y="1301365"/>
                <a:ext cx="2023872" cy="461665"/>
              </a:xfrm>
              <a:prstGeom prst="rect">
                <a:avLst/>
              </a:prstGeom>
              <a:noFill/>
            </p:spPr>
            <p:txBody>
              <a:bodyPr wrap="square" rtlCol="0">
                <a:spAutoFit/>
              </a:bodyPr>
              <a:lstStyle/>
              <a:p>
                <a:pPr algn="ctr"/>
                <a:r>
                  <a:rPr lang="en-BE" sz="2400" u="sng" dirty="0">
                    <a:solidFill>
                      <a:schemeClr val="bg1"/>
                    </a:solidFill>
                  </a:rPr>
                  <a:t>: Class</a:t>
                </a:r>
              </a:p>
            </p:txBody>
          </p:sp>
        </p:grpSp>
        <p:cxnSp>
          <p:nvCxnSpPr>
            <p:cNvPr id="29" name="Straight Connector 28">
              <a:extLst>
                <a:ext uri="{FF2B5EF4-FFF2-40B4-BE49-F238E27FC236}">
                  <a16:creationId xmlns:a16="http://schemas.microsoft.com/office/drawing/2014/main" id="{0060391A-E124-5FAA-9702-D41B36D0C2F7}"/>
                </a:ext>
              </a:extLst>
            </p:cNvPr>
            <p:cNvCxnSpPr>
              <a:cxnSpLocks/>
            </p:cNvCxnSpPr>
            <p:nvPr/>
          </p:nvCxnSpPr>
          <p:spPr>
            <a:xfrm>
              <a:off x="8507275" y="2382070"/>
              <a:ext cx="10668" cy="3133427"/>
            </a:xfrm>
            <a:prstGeom prst="line">
              <a:avLst/>
            </a:prstGeom>
            <a:ln w="38100">
              <a:solidFill>
                <a:srgbClr val="166623"/>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86ACECC-9B8C-9253-9138-064C386B531E}"/>
                </a:ext>
              </a:extLst>
            </p:cNvPr>
            <p:cNvSpPr/>
            <p:nvPr/>
          </p:nvSpPr>
          <p:spPr>
            <a:xfrm>
              <a:off x="8355356" y="3174332"/>
              <a:ext cx="325174" cy="1611981"/>
            </a:xfrm>
            <a:prstGeom prst="rect">
              <a:avLst/>
            </a:prstGeom>
            <a:solidFill>
              <a:srgbClr val="18822E"/>
            </a:solidFill>
            <a:ln w="28575">
              <a:solidFill>
                <a:srgbClr val="1451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6" name="Group 35">
              <a:extLst>
                <a:ext uri="{FF2B5EF4-FFF2-40B4-BE49-F238E27FC236}">
                  <a16:creationId xmlns:a16="http://schemas.microsoft.com/office/drawing/2014/main" id="{C4D6B624-FD2F-5E20-A611-B7EB05554278}"/>
                </a:ext>
              </a:extLst>
            </p:cNvPr>
            <p:cNvGrpSpPr/>
            <p:nvPr/>
          </p:nvGrpSpPr>
          <p:grpSpPr>
            <a:xfrm>
              <a:off x="3225550" y="2712668"/>
              <a:ext cx="5129806" cy="461665"/>
              <a:chOff x="3225550" y="2712668"/>
              <a:chExt cx="5129806" cy="461665"/>
            </a:xfrm>
          </p:grpSpPr>
          <p:cxnSp>
            <p:nvCxnSpPr>
              <p:cNvPr id="34" name="Straight Arrow Connector 33">
                <a:extLst>
                  <a:ext uri="{FF2B5EF4-FFF2-40B4-BE49-F238E27FC236}">
                    <a16:creationId xmlns:a16="http://schemas.microsoft.com/office/drawing/2014/main" id="{AF312914-69F3-F96D-979A-D449E85D3BCB}"/>
                  </a:ext>
                </a:extLst>
              </p:cNvPr>
              <p:cNvCxnSpPr/>
              <p:nvPr/>
            </p:nvCxnSpPr>
            <p:spPr>
              <a:xfrm>
                <a:off x="3225550" y="3174332"/>
                <a:ext cx="5129806" cy="0"/>
              </a:xfrm>
              <a:prstGeom prst="straightConnector1">
                <a:avLst/>
              </a:prstGeom>
              <a:ln w="28575">
                <a:solidFill>
                  <a:srgbClr val="145113"/>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8E65E82-0ED6-989F-0548-792E08386FAC}"/>
                  </a:ext>
                </a:extLst>
              </p:cNvPr>
              <p:cNvSpPr txBox="1"/>
              <p:nvPr/>
            </p:nvSpPr>
            <p:spPr>
              <a:xfrm>
                <a:off x="4913805" y="2712668"/>
                <a:ext cx="2043113" cy="461665"/>
              </a:xfrm>
              <a:prstGeom prst="rect">
                <a:avLst/>
              </a:prstGeom>
              <a:noFill/>
            </p:spPr>
            <p:txBody>
              <a:bodyPr wrap="square" rtlCol="0">
                <a:spAutoFit/>
              </a:bodyPr>
              <a:lstStyle/>
              <a:p>
                <a:r>
                  <a:rPr lang="en-BE" sz="2400" dirty="0"/>
                  <a:t>Messages</a:t>
                </a:r>
              </a:p>
            </p:txBody>
          </p:sp>
        </p:grpSp>
      </p:grpSp>
      <p:grpSp>
        <p:nvGrpSpPr>
          <p:cNvPr id="43" name="Group 42">
            <a:extLst>
              <a:ext uri="{FF2B5EF4-FFF2-40B4-BE49-F238E27FC236}">
                <a16:creationId xmlns:a16="http://schemas.microsoft.com/office/drawing/2014/main" id="{7A951D16-7B3E-4D6A-490C-10905F4CFACD}"/>
              </a:ext>
            </a:extLst>
          </p:cNvPr>
          <p:cNvGrpSpPr/>
          <p:nvPr/>
        </p:nvGrpSpPr>
        <p:grpSpPr>
          <a:xfrm>
            <a:off x="457200" y="1243013"/>
            <a:ext cx="1496794" cy="814387"/>
            <a:chOff x="457200" y="1243013"/>
            <a:chExt cx="1496794" cy="814387"/>
          </a:xfrm>
        </p:grpSpPr>
        <p:sp>
          <p:nvSpPr>
            <p:cNvPr id="39" name="TextBox 38">
              <a:extLst>
                <a:ext uri="{FF2B5EF4-FFF2-40B4-BE49-F238E27FC236}">
                  <a16:creationId xmlns:a16="http://schemas.microsoft.com/office/drawing/2014/main" id="{5BCB2113-646B-DBCA-67C5-3593C3F4E454}"/>
                </a:ext>
              </a:extLst>
            </p:cNvPr>
            <p:cNvSpPr txBox="1"/>
            <p:nvPr/>
          </p:nvSpPr>
          <p:spPr>
            <a:xfrm>
              <a:off x="457200" y="1243013"/>
              <a:ext cx="1171575" cy="461665"/>
            </a:xfrm>
            <a:prstGeom prst="rect">
              <a:avLst/>
            </a:prstGeom>
            <a:noFill/>
            <a:ln w="28575">
              <a:solidFill>
                <a:srgbClr val="145113"/>
              </a:solidFill>
            </a:ln>
          </p:spPr>
          <p:txBody>
            <a:bodyPr wrap="square" rtlCol="0">
              <a:spAutoFit/>
            </a:bodyPr>
            <a:lstStyle/>
            <a:p>
              <a:r>
                <a:rPr lang="en-BE" sz="2400" dirty="0"/>
                <a:t>Object</a:t>
              </a:r>
            </a:p>
          </p:txBody>
        </p:sp>
        <p:cxnSp>
          <p:nvCxnSpPr>
            <p:cNvPr id="41" name="Straight Arrow Connector 40">
              <a:extLst>
                <a:ext uri="{FF2B5EF4-FFF2-40B4-BE49-F238E27FC236}">
                  <a16:creationId xmlns:a16="http://schemas.microsoft.com/office/drawing/2014/main" id="{38916C28-35E5-2DFE-08F2-4E225D3F55D5}"/>
                </a:ext>
              </a:extLst>
            </p:cNvPr>
            <p:cNvCxnSpPr>
              <a:cxnSpLocks/>
              <a:stCxn id="39" idx="2"/>
            </p:cNvCxnSpPr>
            <p:nvPr/>
          </p:nvCxnSpPr>
          <p:spPr>
            <a:xfrm>
              <a:off x="1042988" y="1704678"/>
              <a:ext cx="911006" cy="352722"/>
            </a:xfrm>
            <a:prstGeom prst="straightConnector1">
              <a:avLst/>
            </a:prstGeom>
            <a:ln w="28575">
              <a:solidFill>
                <a:srgbClr val="145113"/>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dissolve">
                                      <p:cBhvr>
                                        <p:cTn id="17" dur="500"/>
                                        <p:tgtEl>
                                          <p:spTgt spid="31"/>
                                        </p:tgtEl>
                                      </p:cBhvr>
                                    </p:animEffect>
                                  </p:childTnLst>
                                </p:cTn>
                              </p:par>
                              <p:par>
                                <p:cTn id="18" presetID="9"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dissolve">
                                      <p:cBhvr>
                                        <p:cTn id="2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1"/>
          <p:cNvSpPr/>
          <p:nvPr/>
        </p:nvSpPr>
        <p:spPr>
          <a:xfrm>
            <a:off x="600076" y="485775"/>
            <a:ext cx="11044238" cy="5957888"/>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33" name="Google Shape;533;p41"/>
          <p:cNvGrpSpPr/>
          <p:nvPr/>
        </p:nvGrpSpPr>
        <p:grpSpPr>
          <a:xfrm>
            <a:off x="600076" y="485775"/>
            <a:ext cx="3186112" cy="728663"/>
            <a:chOff x="600076" y="485775"/>
            <a:chExt cx="3186112" cy="728663"/>
          </a:xfrm>
        </p:grpSpPr>
        <p:cxnSp>
          <p:nvCxnSpPr>
            <p:cNvPr id="534" name="Google Shape;534;p41"/>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35" name="Google Shape;535;p41"/>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36" name="Google Shape;536;p41"/>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537" name="Google Shape;537;p41"/>
          <p:cNvSpPr/>
          <p:nvPr/>
        </p:nvSpPr>
        <p:spPr>
          <a:xfrm>
            <a:off x="957263" y="1828807"/>
            <a:ext cx="5057774" cy="3200385"/>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41"/>
          <p:cNvSpPr/>
          <p:nvPr/>
        </p:nvSpPr>
        <p:spPr>
          <a:xfrm>
            <a:off x="6372224" y="3033720"/>
            <a:ext cx="5057774" cy="3200385"/>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9" name="Google Shape;539;p41"/>
          <p:cNvSpPr txBox="1"/>
          <p:nvPr/>
        </p:nvSpPr>
        <p:spPr>
          <a:xfrm>
            <a:off x="864394" y="600070"/>
            <a:ext cx="235743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chemeClr val="dk1"/>
                </a:solidFill>
                <a:latin typeface="Calibri"/>
                <a:ea typeface="Calibri"/>
                <a:cs typeface="Calibri"/>
                <a:sym typeface="Calibri"/>
              </a:rPr>
              <a:t>ATM Process</a:t>
            </a:r>
            <a:endParaRPr/>
          </a:p>
        </p:txBody>
      </p:sp>
      <p:grpSp>
        <p:nvGrpSpPr>
          <p:cNvPr id="540" name="Google Shape;540;p41"/>
          <p:cNvGrpSpPr/>
          <p:nvPr/>
        </p:nvGrpSpPr>
        <p:grpSpPr>
          <a:xfrm>
            <a:off x="957263" y="1828805"/>
            <a:ext cx="3186112" cy="728663"/>
            <a:chOff x="600076" y="485775"/>
            <a:chExt cx="3186112" cy="728663"/>
          </a:xfrm>
        </p:grpSpPr>
        <p:cxnSp>
          <p:nvCxnSpPr>
            <p:cNvPr id="541" name="Google Shape;541;p41"/>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42" name="Google Shape;542;p41"/>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43" name="Google Shape;543;p41"/>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grpSp>
        <p:nvGrpSpPr>
          <p:cNvPr id="544" name="Google Shape;544;p41"/>
          <p:cNvGrpSpPr/>
          <p:nvPr/>
        </p:nvGrpSpPr>
        <p:grpSpPr>
          <a:xfrm>
            <a:off x="6372224" y="3033720"/>
            <a:ext cx="3186112" cy="728663"/>
            <a:chOff x="600076" y="485775"/>
            <a:chExt cx="3186112" cy="728663"/>
          </a:xfrm>
        </p:grpSpPr>
        <p:cxnSp>
          <p:nvCxnSpPr>
            <p:cNvPr id="545" name="Google Shape;545;p41"/>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46" name="Google Shape;546;p41"/>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47" name="Google Shape;547;p41"/>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548" name="Google Shape;548;p41"/>
          <p:cNvSpPr txBox="1"/>
          <p:nvPr/>
        </p:nvSpPr>
        <p:spPr>
          <a:xfrm>
            <a:off x="1193008" y="1983245"/>
            <a:ext cx="180736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chemeClr val="dk1"/>
                </a:solidFill>
                <a:latin typeface="Calibri"/>
                <a:ea typeface="Calibri"/>
                <a:cs typeface="Calibri"/>
                <a:sym typeface="Calibri"/>
              </a:rPr>
              <a:t>Withdraw</a:t>
            </a:r>
            <a:endParaRPr/>
          </a:p>
        </p:txBody>
      </p:sp>
      <p:sp>
        <p:nvSpPr>
          <p:cNvPr id="549" name="Google Shape;549;p41"/>
          <p:cNvSpPr txBox="1"/>
          <p:nvPr/>
        </p:nvSpPr>
        <p:spPr>
          <a:xfrm>
            <a:off x="6482952" y="3143249"/>
            <a:ext cx="180736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chemeClr val="dk1"/>
                </a:solidFill>
                <a:latin typeface="Calibri"/>
                <a:ea typeface="Calibri"/>
                <a:cs typeface="Calibri"/>
                <a:sym typeface="Calibri"/>
              </a:rPr>
              <a:t>Deposit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2"/>
          <p:cNvSpPr/>
          <p:nvPr/>
        </p:nvSpPr>
        <p:spPr>
          <a:xfrm>
            <a:off x="600076" y="700094"/>
            <a:ext cx="11044238" cy="5957888"/>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56" name="Google Shape;556;p42"/>
          <p:cNvGrpSpPr/>
          <p:nvPr/>
        </p:nvGrpSpPr>
        <p:grpSpPr>
          <a:xfrm>
            <a:off x="600076" y="700094"/>
            <a:ext cx="3186112" cy="728663"/>
            <a:chOff x="600076" y="485775"/>
            <a:chExt cx="3186112" cy="728663"/>
          </a:xfrm>
        </p:grpSpPr>
        <p:cxnSp>
          <p:nvCxnSpPr>
            <p:cNvPr id="557" name="Google Shape;557;p42"/>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58" name="Google Shape;558;p42"/>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59" name="Google Shape;559;p42"/>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560" name="Google Shape;560;p42"/>
          <p:cNvSpPr txBox="1"/>
          <p:nvPr/>
        </p:nvSpPr>
        <p:spPr>
          <a:xfrm>
            <a:off x="864394" y="814389"/>
            <a:ext cx="272176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a:solidFill>
                  <a:schemeClr val="dk1"/>
                </a:solidFill>
                <a:latin typeface="Calibri"/>
                <a:ea typeface="Calibri"/>
                <a:cs typeface="Calibri"/>
                <a:sym typeface="Calibri"/>
              </a:rPr>
              <a:t>Change TV Channel</a:t>
            </a:r>
            <a:endParaRPr sz="2400" b="1">
              <a:solidFill>
                <a:schemeClr val="dk1"/>
              </a:solidFill>
              <a:latin typeface="Calibri"/>
              <a:ea typeface="Calibri"/>
              <a:cs typeface="Calibri"/>
              <a:sym typeface="Calibri"/>
            </a:endParaRPr>
          </a:p>
        </p:txBody>
      </p:sp>
      <p:pic>
        <p:nvPicPr>
          <p:cNvPr id="561" name="Google Shape;561;p42" descr="Graphical user interface&#10;&#10;Description automatically generated"/>
          <p:cNvPicPr preferRelativeResize="0"/>
          <p:nvPr/>
        </p:nvPicPr>
        <p:blipFill rotWithShape="1">
          <a:blip r:embed="rId3">
            <a:alphaModFix/>
          </a:blip>
          <a:srcRect l="71617" t="26317" r="1459" b="12561"/>
          <a:stretch/>
        </p:blipFill>
        <p:spPr>
          <a:xfrm>
            <a:off x="8343900" y="1714507"/>
            <a:ext cx="2371725" cy="642937"/>
          </a:xfrm>
          <a:prstGeom prst="rect">
            <a:avLst/>
          </a:prstGeom>
          <a:noFill/>
          <a:ln>
            <a:noFill/>
          </a:ln>
        </p:spPr>
      </p:pic>
      <p:pic>
        <p:nvPicPr>
          <p:cNvPr id="562" name="Google Shape;562;p42" descr="Graphical user interface&#10;&#10;Description automatically generated"/>
          <p:cNvPicPr preferRelativeResize="0"/>
          <p:nvPr/>
        </p:nvPicPr>
        <p:blipFill rotWithShape="1">
          <a:blip r:embed="rId3">
            <a:alphaModFix/>
          </a:blip>
          <a:srcRect l="35502" t="23172" r="39844" b="7556"/>
          <a:stretch/>
        </p:blipFill>
        <p:spPr>
          <a:xfrm>
            <a:off x="4657725" y="1714507"/>
            <a:ext cx="2171700" cy="728663"/>
          </a:xfrm>
          <a:prstGeom prst="rect">
            <a:avLst/>
          </a:prstGeom>
          <a:noFill/>
          <a:ln>
            <a:noFill/>
          </a:ln>
        </p:spPr>
      </p:pic>
      <p:pic>
        <p:nvPicPr>
          <p:cNvPr id="563" name="Google Shape;563;p42" descr="Graphical user interface&#10;&#10;Description automatically generated"/>
          <p:cNvPicPr preferRelativeResize="0"/>
          <p:nvPr/>
        </p:nvPicPr>
        <p:blipFill rotWithShape="1">
          <a:blip r:embed="rId3">
            <a:alphaModFix/>
          </a:blip>
          <a:srcRect t="16299" r="81042"/>
          <a:stretch/>
        </p:blipFill>
        <p:spPr>
          <a:xfrm>
            <a:off x="1673222" y="1717194"/>
            <a:ext cx="1670053" cy="880454"/>
          </a:xfrm>
          <a:prstGeom prst="rect">
            <a:avLst/>
          </a:prstGeom>
          <a:noFill/>
          <a:ln>
            <a:noFill/>
          </a:ln>
        </p:spPr>
      </p:pic>
      <p:cxnSp>
        <p:nvCxnSpPr>
          <p:cNvPr id="564" name="Google Shape;564;p42"/>
          <p:cNvCxnSpPr/>
          <p:nvPr/>
        </p:nvCxnSpPr>
        <p:spPr>
          <a:xfrm flipH="1">
            <a:off x="2508248" y="2469056"/>
            <a:ext cx="1" cy="3660284"/>
          </a:xfrm>
          <a:prstGeom prst="straightConnector1">
            <a:avLst/>
          </a:prstGeom>
          <a:noFill/>
          <a:ln w="28575" cap="flat" cmpd="sng">
            <a:solidFill>
              <a:srgbClr val="166623"/>
            </a:solidFill>
            <a:prstDash val="dash"/>
            <a:miter lim="800000"/>
            <a:headEnd type="none" w="sm" len="sm"/>
            <a:tailEnd type="none" w="sm" len="sm"/>
          </a:ln>
        </p:spPr>
      </p:cxnSp>
      <p:cxnSp>
        <p:nvCxnSpPr>
          <p:cNvPr id="565" name="Google Shape;565;p42"/>
          <p:cNvCxnSpPr/>
          <p:nvPr/>
        </p:nvCxnSpPr>
        <p:spPr>
          <a:xfrm flipH="1">
            <a:off x="9529762" y="2357444"/>
            <a:ext cx="1" cy="3660284"/>
          </a:xfrm>
          <a:prstGeom prst="straightConnector1">
            <a:avLst/>
          </a:prstGeom>
          <a:noFill/>
          <a:ln w="28575" cap="flat" cmpd="sng">
            <a:solidFill>
              <a:srgbClr val="166623"/>
            </a:solidFill>
            <a:prstDash val="dash"/>
            <a:miter lim="800000"/>
            <a:headEnd type="none" w="sm" len="sm"/>
            <a:tailEnd type="none" w="sm" len="sm"/>
          </a:ln>
        </p:spPr>
      </p:cxnSp>
      <p:cxnSp>
        <p:nvCxnSpPr>
          <p:cNvPr id="566" name="Google Shape;566;p42"/>
          <p:cNvCxnSpPr/>
          <p:nvPr/>
        </p:nvCxnSpPr>
        <p:spPr>
          <a:xfrm flipH="1">
            <a:off x="5706267" y="2357444"/>
            <a:ext cx="1" cy="3660284"/>
          </a:xfrm>
          <a:prstGeom prst="straightConnector1">
            <a:avLst/>
          </a:prstGeom>
          <a:noFill/>
          <a:ln w="28575" cap="flat" cmpd="sng">
            <a:solidFill>
              <a:srgbClr val="166623"/>
            </a:solidFill>
            <a:prstDash val="dash"/>
            <a:miter lim="800000"/>
            <a:headEnd type="none" w="sm" len="sm"/>
            <a:tailEnd type="none" w="sm" len="sm"/>
          </a:ln>
        </p:spPr>
      </p:cxnSp>
      <p:sp>
        <p:nvSpPr>
          <p:cNvPr id="567" name="Google Shape;567;p42"/>
          <p:cNvSpPr/>
          <p:nvPr/>
        </p:nvSpPr>
        <p:spPr>
          <a:xfrm>
            <a:off x="2371726" y="3014669"/>
            <a:ext cx="285750" cy="2586038"/>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8" name="Google Shape;568;p42"/>
          <p:cNvSpPr/>
          <p:nvPr/>
        </p:nvSpPr>
        <p:spPr>
          <a:xfrm>
            <a:off x="5563412" y="3221839"/>
            <a:ext cx="285709" cy="1185862"/>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69" name="Google Shape;569;p42"/>
          <p:cNvGrpSpPr/>
          <p:nvPr/>
        </p:nvGrpSpPr>
        <p:grpSpPr>
          <a:xfrm>
            <a:off x="2657476" y="2851434"/>
            <a:ext cx="2905936" cy="370405"/>
            <a:chOff x="2657476" y="2637115"/>
            <a:chExt cx="2905936" cy="370405"/>
          </a:xfrm>
        </p:grpSpPr>
        <p:cxnSp>
          <p:nvCxnSpPr>
            <p:cNvPr id="570" name="Google Shape;570;p42"/>
            <p:cNvCxnSpPr/>
            <p:nvPr/>
          </p:nvCxnSpPr>
          <p:spPr>
            <a:xfrm>
              <a:off x="2657476" y="3007520"/>
              <a:ext cx="2905936" cy="0"/>
            </a:xfrm>
            <a:prstGeom prst="straightConnector1">
              <a:avLst/>
            </a:prstGeom>
            <a:noFill/>
            <a:ln w="28575" cap="flat" cmpd="sng">
              <a:solidFill>
                <a:srgbClr val="166623"/>
              </a:solidFill>
              <a:prstDash val="solid"/>
              <a:miter lim="800000"/>
              <a:headEnd type="none" w="sm" len="sm"/>
              <a:tailEnd type="triangle" w="lg" len="lg"/>
            </a:ln>
          </p:spPr>
        </p:cxnSp>
        <p:sp>
          <p:nvSpPr>
            <p:cNvPr id="571" name="Google Shape;571;p42"/>
            <p:cNvSpPr txBox="1"/>
            <p:nvPr/>
          </p:nvSpPr>
          <p:spPr>
            <a:xfrm>
              <a:off x="2723339" y="2637115"/>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Press numbers (number)</a:t>
              </a:r>
              <a:endParaRPr/>
            </a:p>
          </p:txBody>
        </p:sp>
      </p:grpSp>
      <p:grpSp>
        <p:nvGrpSpPr>
          <p:cNvPr id="572" name="Google Shape;572;p42"/>
          <p:cNvGrpSpPr/>
          <p:nvPr/>
        </p:nvGrpSpPr>
        <p:grpSpPr>
          <a:xfrm>
            <a:off x="5849121" y="3457583"/>
            <a:ext cx="3537788" cy="370405"/>
            <a:chOff x="5849121" y="3243264"/>
            <a:chExt cx="3537788" cy="370405"/>
          </a:xfrm>
        </p:grpSpPr>
        <p:cxnSp>
          <p:nvCxnSpPr>
            <p:cNvPr id="573" name="Google Shape;573;p42"/>
            <p:cNvCxnSpPr/>
            <p:nvPr/>
          </p:nvCxnSpPr>
          <p:spPr>
            <a:xfrm>
              <a:off x="5849121" y="3613669"/>
              <a:ext cx="3537788" cy="0"/>
            </a:xfrm>
            <a:prstGeom prst="straightConnector1">
              <a:avLst/>
            </a:prstGeom>
            <a:noFill/>
            <a:ln w="28575" cap="flat" cmpd="sng">
              <a:solidFill>
                <a:srgbClr val="166623"/>
              </a:solidFill>
              <a:prstDash val="solid"/>
              <a:miter lim="800000"/>
              <a:headEnd type="none" w="sm" len="sm"/>
              <a:tailEnd type="triangle" w="lg" len="lg"/>
            </a:ln>
          </p:spPr>
        </p:cxnSp>
        <p:sp>
          <p:nvSpPr>
            <p:cNvPr id="574" name="Google Shape;574;p42"/>
            <p:cNvSpPr txBox="1"/>
            <p:nvPr/>
          </p:nvSpPr>
          <p:spPr>
            <a:xfrm>
              <a:off x="5914984" y="3243264"/>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Change channel (number)</a:t>
              </a:r>
              <a:endParaRPr/>
            </a:p>
          </p:txBody>
        </p:sp>
      </p:grpSp>
      <p:sp>
        <p:nvSpPr>
          <p:cNvPr id="575" name="Google Shape;575;p42"/>
          <p:cNvSpPr/>
          <p:nvPr/>
        </p:nvSpPr>
        <p:spPr>
          <a:xfrm>
            <a:off x="9386909" y="3826915"/>
            <a:ext cx="285709" cy="1185862"/>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76" name="Google Shape;576;p42"/>
          <p:cNvGrpSpPr/>
          <p:nvPr/>
        </p:nvGrpSpPr>
        <p:grpSpPr>
          <a:xfrm>
            <a:off x="2644771" y="4475922"/>
            <a:ext cx="6742136" cy="369332"/>
            <a:chOff x="2644771" y="4261603"/>
            <a:chExt cx="6742136" cy="369332"/>
          </a:xfrm>
        </p:grpSpPr>
        <p:cxnSp>
          <p:nvCxnSpPr>
            <p:cNvPr id="577" name="Google Shape;577;p42"/>
            <p:cNvCxnSpPr/>
            <p:nvPr/>
          </p:nvCxnSpPr>
          <p:spPr>
            <a:xfrm rot="10800000">
              <a:off x="2644771" y="4610403"/>
              <a:ext cx="6742136" cy="16606"/>
            </a:xfrm>
            <a:prstGeom prst="straightConnector1">
              <a:avLst/>
            </a:prstGeom>
            <a:noFill/>
            <a:ln w="28575" cap="flat" cmpd="sng">
              <a:solidFill>
                <a:srgbClr val="166623"/>
              </a:solidFill>
              <a:prstDash val="dash"/>
              <a:miter lim="800000"/>
              <a:headEnd type="none" w="sm" len="sm"/>
              <a:tailEnd type="triangle" w="lg" len="lg"/>
            </a:ln>
          </p:spPr>
        </p:cxnSp>
        <p:sp>
          <p:nvSpPr>
            <p:cNvPr id="578" name="Google Shape;578;p42"/>
            <p:cNvSpPr txBox="1"/>
            <p:nvPr/>
          </p:nvSpPr>
          <p:spPr>
            <a:xfrm>
              <a:off x="5855494" y="4261603"/>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Show change of channel</a:t>
              </a:r>
              <a:endParaRPr/>
            </a:p>
          </p:txBody>
        </p:sp>
      </p:grpSp>
      <p:sp>
        <p:nvSpPr>
          <p:cNvPr id="2" name="TextBox 1">
            <a:extLst>
              <a:ext uri="{FF2B5EF4-FFF2-40B4-BE49-F238E27FC236}">
                <a16:creationId xmlns:a16="http://schemas.microsoft.com/office/drawing/2014/main" id="{EFDA9A6E-8816-1080-2750-0B18107C4E43}"/>
              </a:ext>
            </a:extLst>
          </p:cNvPr>
          <p:cNvSpPr txBox="1"/>
          <p:nvPr/>
        </p:nvSpPr>
        <p:spPr>
          <a:xfrm>
            <a:off x="2814638" y="298883"/>
            <a:ext cx="7541418" cy="461665"/>
          </a:xfrm>
          <a:prstGeom prst="rect">
            <a:avLst/>
          </a:prstGeom>
          <a:noFill/>
        </p:spPr>
        <p:txBody>
          <a:bodyPr wrap="square" rtlCol="0">
            <a:spAutoFit/>
          </a:bodyPr>
          <a:lstStyle/>
          <a:p>
            <a:r>
              <a:rPr lang="en-BE" sz="2400" dirty="0"/>
              <a:t>UML Sequence for Changing the TV Channel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64"/>
                                        </p:tgtEl>
                                        <p:attrNameLst>
                                          <p:attrName>style.visibility</p:attrName>
                                        </p:attrNameLst>
                                      </p:cBhvr>
                                      <p:to>
                                        <p:strVal val="visible"/>
                                      </p:to>
                                    </p:set>
                                    <p:animEffect transition="in" filter="fade">
                                      <p:cBhvr>
                                        <p:cTn id="19" dur="500"/>
                                        <p:tgtEl>
                                          <p:spTgt spid="564"/>
                                        </p:tgtEl>
                                      </p:cBhvr>
                                    </p:animEffect>
                                  </p:childTnLst>
                                </p:cTn>
                              </p:par>
                              <p:par>
                                <p:cTn id="20" presetID="10" presetClass="entr" presetSubtype="0" fill="hold" nodeType="withEffect">
                                  <p:stCondLst>
                                    <p:cond delay="0"/>
                                  </p:stCondLst>
                                  <p:childTnLst>
                                    <p:set>
                                      <p:cBhvr>
                                        <p:cTn id="21" dur="1" fill="hold">
                                          <p:stCondLst>
                                            <p:cond delay="0"/>
                                          </p:stCondLst>
                                        </p:cTn>
                                        <p:tgtEl>
                                          <p:spTgt spid="566"/>
                                        </p:tgtEl>
                                        <p:attrNameLst>
                                          <p:attrName>style.visibility</p:attrName>
                                        </p:attrNameLst>
                                      </p:cBhvr>
                                      <p:to>
                                        <p:strVal val="visible"/>
                                      </p:to>
                                    </p:set>
                                    <p:animEffect transition="in" filter="fade">
                                      <p:cBhvr>
                                        <p:cTn id="22" dur="500"/>
                                        <p:tgtEl>
                                          <p:spTgt spid="566"/>
                                        </p:tgtEl>
                                      </p:cBhvr>
                                    </p:animEffect>
                                  </p:childTnLst>
                                </p:cTn>
                              </p:par>
                              <p:par>
                                <p:cTn id="23" presetID="10" presetClass="entr" presetSubtype="0" fill="hold" nodeType="withEffect">
                                  <p:stCondLst>
                                    <p:cond delay="0"/>
                                  </p:stCondLst>
                                  <p:childTnLst>
                                    <p:set>
                                      <p:cBhvr>
                                        <p:cTn id="24" dur="1" fill="hold">
                                          <p:stCondLst>
                                            <p:cond delay="0"/>
                                          </p:stCondLst>
                                        </p:cTn>
                                        <p:tgtEl>
                                          <p:spTgt spid="565"/>
                                        </p:tgtEl>
                                        <p:attrNameLst>
                                          <p:attrName>style.visibility</p:attrName>
                                        </p:attrNameLst>
                                      </p:cBhvr>
                                      <p:to>
                                        <p:strVal val="visible"/>
                                      </p:to>
                                    </p:set>
                                    <p:animEffect transition="in" filter="fade">
                                      <p:cBhvr>
                                        <p:cTn id="25" dur="500"/>
                                        <p:tgtEl>
                                          <p:spTgt spid="5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67"/>
                                        </p:tgtEl>
                                        <p:attrNameLst>
                                          <p:attrName>style.visibility</p:attrName>
                                        </p:attrNameLst>
                                      </p:cBhvr>
                                      <p:to>
                                        <p:strVal val="visible"/>
                                      </p:to>
                                    </p:set>
                                    <p:animEffect transition="in" filter="fade">
                                      <p:cBhvr>
                                        <p:cTn id="30" dur="500"/>
                                        <p:tgtEl>
                                          <p:spTgt spid="567"/>
                                        </p:tgtEl>
                                      </p:cBhvr>
                                    </p:animEffect>
                                  </p:childTnLst>
                                </p:cTn>
                              </p:par>
                              <p:par>
                                <p:cTn id="31" presetID="10" presetClass="entr" presetSubtype="0" fill="hold" nodeType="withEffect">
                                  <p:stCondLst>
                                    <p:cond delay="0"/>
                                  </p:stCondLst>
                                  <p:childTnLst>
                                    <p:set>
                                      <p:cBhvr>
                                        <p:cTn id="32" dur="1" fill="hold">
                                          <p:stCondLst>
                                            <p:cond delay="0"/>
                                          </p:stCondLst>
                                        </p:cTn>
                                        <p:tgtEl>
                                          <p:spTgt spid="568"/>
                                        </p:tgtEl>
                                        <p:attrNameLst>
                                          <p:attrName>style.visibility</p:attrName>
                                        </p:attrNameLst>
                                      </p:cBhvr>
                                      <p:to>
                                        <p:strVal val="visible"/>
                                      </p:to>
                                    </p:set>
                                    <p:animEffect transition="in" filter="fade">
                                      <p:cBhvr>
                                        <p:cTn id="33" dur="500"/>
                                        <p:tgtEl>
                                          <p:spTgt spid="56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69"/>
                                        </p:tgtEl>
                                        <p:attrNameLst>
                                          <p:attrName>style.visibility</p:attrName>
                                        </p:attrNameLst>
                                      </p:cBhvr>
                                      <p:to>
                                        <p:strVal val="visible"/>
                                      </p:to>
                                    </p:set>
                                    <p:animEffect transition="in" filter="fade">
                                      <p:cBhvr>
                                        <p:cTn id="38" dur="500"/>
                                        <p:tgtEl>
                                          <p:spTgt spid="56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72"/>
                                        </p:tgtEl>
                                        <p:attrNameLst>
                                          <p:attrName>style.visibility</p:attrName>
                                        </p:attrNameLst>
                                      </p:cBhvr>
                                      <p:to>
                                        <p:strVal val="visible"/>
                                      </p:to>
                                    </p:set>
                                    <p:animEffect transition="in" filter="fade">
                                      <p:cBhvr>
                                        <p:cTn id="43" dur="500"/>
                                        <p:tgtEl>
                                          <p:spTgt spid="57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75"/>
                                        </p:tgtEl>
                                        <p:attrNameLst>
                                          <p:attrName>style.visibility</p:attrName>
                                        </p:attrNameLst>
                                      </p:cBhvr>
                                      <p:to>
                                        <p:strVal val="visible"/>
                                      </p:to>
                                    </p:set>
                                    <p:animEffect transition="in" filter="fade">
                                      <p:cBhvr>
                                        <p:cTn id="48" dur="500"/>
                                        <p:tgtEl>
                                          <p:spTgt spid="57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76"/>
                                        </p:tgtEl>
                                        <p:attrNameLst>
                                          <p:attrName>style.visibility</p:attrName>
                                        </p:attrNameLst>
                                      </p:cBhvr>
                                      <p:to>
                                        <p:strVal val="visible"/>
                                      </p:to>
                                    </p:set>
                                    <p:animEffect transition="in" filter="fade">
                                      <p:cBhvr>
                                        <p:cTn id="53" dur="500"/>
                                        <p:tgtEl>
                                          <p:spTgt spid="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43" descr="Graphical user interface&#10;&#10;Description automatically generated"/>
          <p:cNvPicPr preferRelativeResize="0"/>
          <p:nvPr/>
        </p:nvPicPr>
        <p:blipFill rotWithShape="1">
          <a:blip r:embed="rId3">
            <a:alphaModFix/>
          </a:blip>
          <a:srcRect t="16299" r="81042"/>
          <a:stretch/>
        </p:blipFill>
        <p:spPr>
          <a:xfrm>
            <a:off x="1673222" y="1502875"/>
            <a:ext cx="1670053" cy="880454"/>
          </a:xfrm>
          <a:prstGeom prst="rect">
            <a:avLst/>
          </a:prstGeom>
          <a:noFill/>
          <a:ln>
            <a:noFill/>
          </a:ln>
        </p:spPr>
      </p:pic>
      <p:sp>
        <p:nvSpPr>
          <p:cNvPr id="585" name="Google Shape;585;p43"/>
          <p:cNvSpPr/>
          <p:nvPr/>
        </p:nvSpPr>
        <p:spPr>
          <a:xfrm>
            <a:off x="757240" y="2254737"/>
            <a:ext cx="10758486" cy="4300536"/>
          </a:xfrm>
          <a:prstGeom prst="rect">
            <a:avLst/>
          </a:prstGeom>
          <a:solidFill>
            <a:srgbClr val="BEF0CD"/>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6" name="Google Shape;586;p43"/>
          <p:cNvSpPr/>
          <p:nvPr/>
        </p:nvSpPr>
        <p:spPr>
          <a:xfrm>
            <a:off x="850106" y="4409666"/>
            <a:ext cx="10570366" cy="1976853"/>
          </a:xfrm>
          <a:prstGeom prst="rect">
            <a:avLst/>
          </a:prstGeom>
          <a:solidFill>
            <a:schemeClr val="lt1"/>
          </a:solidFill>
          <a:ln w="1905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7" name="Google Shape;587;p43"/>
          <p:cNvSpPr/>
          <p:nvPr/>
        </p:nvSpPr>
        <p:spPr>
          <a:xfrm>
            <a:off x="600076" y="485774"/>
            <a:ext cx="11044238" cy="615791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88" name="Google Shape;588;p43"/>
          <p:cNvGrpSpPr/>
          <p:nvPr/>
        </p:nvGrpSpPr>
        <p:grpSpPr>
          <a:xfrm>
            <a:off x="600076" y="485775"/>
            <a:ext cx="3186112" cy="728663"/>
            <a:chOff x="600076" y="485775"/>
            <a:chExt cx="3186112" cy="728663"/>
          </a:xfrm>
        </p:grpSpPr>
        <p:cxnSp>
          <p:nvCxnSpPr>
            <p:cNvPr id="589" name="Google Shape;589;p43"/>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590" name="Google Shape;590;p43"/>
            <p:cNvCxnSpPr/>
            <p:nvPr/>
          </p:nvCxnSpPr>
          <p:spPr>
            <a:xfrm rot="10800000" flipH="1">
              <a:off x="3486150" y="928689"/>
              <a:ext cx="300038" cy="285748"/>
            </a:xfrm>
            <a:prstGeom prst="straightConnector1">
              <a:avLst/>
            </a:prstGeom>
            <a:noFill/>
            <a:ln w="12700" cap="flat" cmpd="sng">
              <a:solidFill>
                <a:schemeClr val="dk1"/>
              </a:solidFill>
              <a:prstDash val="solid"/>
              <a:miter lim="800000"/>
              <a:headEnd type="none" w="sm" len="sm"/>
              <a:tailEnd type="none" w="sm" len="sm"/>
            </a:ln>
          </p:spPr>
        </p:cxnSp>
        <p:cxnSp>
          <p:nvCxnSpPr>
            <p:cNvPr id="591" name="Google Shape;591;p43"/>
            <p:cNvCxnSpPr/>
            <p:nvPr/>
          </p:nvCxnSpPr>
          <p:spPr>
            <a:xfrm rot="10800000">
              <a:off x="3786188" y="485775"/>
              <a:ext cx="0" cy="442914"/>
            </a:xfrm>
            <a:prstGeom prst="straightConnector1">
              <a:avLst/>
            </a:prstGeom>
            <a:noFill/>
            <a:ln w="12700" cap="flat" cmpd="sng">
              <a:solidFill>
                <a:schemeClr val="dk1"/>
              </a:solidFill>
              <a:prstDash val="solid"/>
              <a:miter lim="800000"/>
              <a:headEnd type="none" w="sm" len="sm"/>
              <a:tailEnd type="none" w="sm" len="sm"/>
            </a:ln>
          </p:spPr>
        </p:cxnSp>
      </p:grpSp>
      <p:sp>
        <p:nvSpPr>
          <p:cNvPr id="592" name="Google Shape;592;p43"/>
          <p:cNvSpPr txBox="1"/>
          <p:nvPr/>
        </p:nvSpPr>
        <p:spPr>
          <a:xfrm>
            <a:off x="864394" y="600070"/>
            <a:ext cx="272176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a:solidFill>
                  <a:schemeClr val="dk1"/>
                </a:solidFill>
                <a:latin typeface="Calibri"/>
                <a:ea typeface="Calibri"/>
                <a:cs typeface="Calibri"/>
                <a:sym typeface="Calibri"/>
              </a:rPr>
              <a:t>Change TV Channel</a:t>
            </a:r>
            <a:endParaRPr sz="2400" b="1">
              <a:solidFill>
                <a:schemeClr val="dk1"/>
              </a:solidFill>
              <a:latin typeface="Calibri"/>
              <a:ea typeface="Calibri"/>
              <a:cs typeface="Calibri"/>
              <a:sym typeface="Calibri"/>
            </a:endParaRPr>
          </a:p>
        </p:txBody>
      </p:sp>
      <p:pic>
        <p:nvPicPr>
          <p:cNvPr id="593" name="Google Shape;593;p43" descr="Graphical user interface&#10;&#10;Description automatically generated"/>
          <p:cNvPicPr preferRelativeResize="0"/>
          <p:nvPr/>
        </p:nvPicPr>
        <p:blipFill rotWithShape="1">
          <a:blip r:embed="rId3">
            <a:alphaModFix/>
          </a:blip>
          <a:srcRect l="71617" t="26317" r="1459" b="12561"/>
          <a:stretch/>
        </p:blipFill>
        <p:spPr>
          <a:xfrm>
            <a:off x="8343900" y="1500188"/>
            <a:ext cx="2371725" cy="642937"/>
          </a:xfrm>
          <a:prstGeom prst="rect">
            <a:avLst/>
          </a:prstGeom>
          <a:noFill/>
          <a:ln>
            <a:noFill/>
          </a:ln>
        </p:spPr>
      </p:pic>
      <p:pic>
        <p:nvPicPr>
          <p:cNvPr id="594" name="Google Shape;594;p43" descr="Graphical user interface&#10;&#10;Description automatically generated"/>
          <p:cNvPicPr preferRelativeResize="0"/>
          <p:nvPr/>
        </p:nvPicPr>
        <p:blipFill rotWithShape="1">
          <a:blip r:embed="rId3">
            <a:alphaModFix/>
          </a:blip>
          <a:srcRect l="35502" t="23172" r="39844" b="7556"/>
          <a:stretch/>
        </p:blipFill>
        <p:spPr>
          <a:xfrm>
            <a:off x="4657725" y="1500188"/>
            <a:ext cx="2171700" cy="728663"/>
          </a:xfrm>
          <a:prstGeom prst="rect">
            <a:avLst/>
          </a:prstGeom>
          <a:noFill/>
          <a:ln>
            <a:noFill/>
          </a:ln>
        </p:spPr>
      </p:pic>
      <p:grpSp>
        <p:nvGrpSpPr>
          <p:cNvPr id="595" name="Google Shape;595;p43"/>
          <p:cNvGrpSpPr/>
          <p:nvPr/>
        </p:nvGrpSpPr>
        <p:grpSpPr>
          <a:xfrm>
            <a:off x="2657476" y="2637115"/>
            <a:ext cx="2905936" cy="370405"/>
            <a:chOff x="2657476" y="2637115"/>
            <a:chExt cx="2905936" cy="370405"/>
          </a:xfrm>
        </p:grpSpPr>
        <p:cxnSp>
          <p:nvCxnSpPr>
            <p:cNvPr id="596" name="Google Shape;596;p43"/>
            <p:cNvCxnSpPr/>
            <p:nvPr/>
          </p:nvCxnSpPr>
          <p:spPr>
            <a:xfrm>
              <a:off x="2657476" y="3007520"/>
              <a:ext cx="2905936" cy="0"/>
            </a:xfrm>
            <a:prstGeom prst="straightConnector1">
              <a:avLst/>
            </a:prstGeom>
            <a:noFill/>
            <a:ln w="28575" cap="flat" cmpd="sng">
              <a:solidFill>
                <a:srgbClr val="166623"/>
              </a:solidFill>
              <a:prstDash val="solid"/>
              <a:miter lim="800000"/>
              <a:headEnd type="none" w="sm" len="sm"/>
              <a:tailEnd type="triangle" w="lg" len="lg"/>
            </a:ln>
          </p:spPr>
        </p:cxnSp>
        <p:sp>
          <p:nvSpPr>
            <p:cNvPr id="597" name="Google Shape;597;p43"/>
            <p:cNvSpPr txBox="1"/>
            <p:nvPr/>
          </p:nvSpPr>
          <p:spPr>
            <a:xfrm>
              <a:off x="2723339" y="2637115"/>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Press numbers (number)</a:t>
              </a:r>
              <a:endParaRPr/>
            </a:p>
          </p:txBody>
        </p:sp>
      </p:grpSp>
      <p:grpSp>
        <p:nvGrpSpPr>
          <p:cNvPr id="598" name="Google Shape;598;p43"/>
          <p:cNvGrpSpPr/>
          <p:nvPr/>
        </p:nvGrpSpPr>
        <p:grpSpPr>
          <a:xfrm>
            <a:off x="5849118" y="2898575"/>
            <a:ext cx="3537788" cy="370405"/>
            <a:chOff x="5849121" y="3243264"/>
            <a:chExt cx="3537788" cy="370405"/>
          </a:xfrm>
        </p:grpSpPr>
        <p:cxnSp>
          <p:nvCxnSpPr>
            <p:cNvPr id="599" name="Google Shape;599;p43"/>
            <p:cNvCxnSpPr/>
            <p:nvPr/>
          </p:nvCxnSpPr>
          <p:spPr>
            <a:xfrm>
              <a:off x="5849121" y="3613669"/>
              <a:ext cx="3537788" cy="0"/>
            </a:xfrm>
            <a:prstGeom prst="straightConnector1">
              <a:avLst/>
            </a:prstGeom>
            <a:noFill/>
            <a:ln w="28575" cap="flat" cmpd="sng">
              <a:solidFill>
                <a:srgbClr val="166623"/>
              </a:solidFill>
              <a:prstDash val="solid"/>
              <a:miter lim="800000"/>
              <a:headEnd type="none" w="sm" len="sm"/>
              <a:tailEnd type="triangle" w="lg" len="lg"/>
            </a:ln>
          </p:spPr>
        </p:cxnSp>
        <p:sp>
          <p:nvSpPr>
            <p:cNvPr id="600" name="Google Shape;600;p43"/>
            <p:cNvSpPr txBox="1"/>
            <p:nvPr/>
          </p:nvSpPr>
          <p:spPr>
            <a:xfrm>
              <a:off x="5914984" y="3243264"/>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Change channel (number)</a:t>
              </a:r>
              <a:endParaRPr/>
            </a:p>
          </p:txBody>
        </p:sp>
      </p:grpSp>
      <p:grpSp>
        <p:nvGrpSpPr>
          <p:cNvPr id="601" name="Google Shape;601;p43"/>
          <p:cNvGrpSpPr/>
          <p:nvPr/>
        </p:nvGrpSpPr>
        <p:grpSpPr>
          <a:xfrm>
            <a:off x="2644770" y="3418997"/>
            <a:ext cx="6742136" cy="369332"/>
            <a:chOff x="2644771" y="4261603"/>
            <a:chExt cx="6742136" cy="369332"/>
          </a:xfrm>
        </p:grpSpPr>
        <p:cxnSp>
          <p:nvCxnSpPr>
            <p:cNvPr id="602" name="Google Shape;602;p43"/>
            <p:cNvCxnSpPr/>
            <p:nvPr/>
          </p:nvCxnSpPr>
          <p:spPr>
            <a:xfrm rot="10800000">
              <a:off x="2644771" y="4610403"/>
              <a:ext cx="6742136" cy="16606"/>
            </a:xfrm>
            <a:prstGeom prst="straightConnector1">
              <a:avLst/>
            </a:prstGeom>
            <a:noFill/>
            <a:ln w="28575" cap="flat" cmpd="sng">
              <a:solidFill>
                <a:srgbClr val="166623"/>
              </a:solidFill>
              <a:prstDash val="dash"/>
              <a:miter lim="800000"/>
              <a:headEnd type="none" w="sm" len="sm"/>
              <a:tailEnd type="triangle" w="lg" len="lg"/>
            </a:ln>
          </p:spPr>
        </p:cxnSp>
        <p:sp>
          <p:nvSpPr>
            <p:cNvPr id="603" name="Google Shape;603;p43"/>
            <p:cNvSpPr txBox="1"/>
            <p:nvPr/>
          </p:nvSpPr>
          <p:spPr>
            <a:xfrm>
              <a:off x="5855494" y="4261603"/>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Show change of channel</a:t>
              </a:r>
              <a:endParaRPr/>
            </a:p>
          </p:txBody>
        </p:sp>
      </p:grpSp>
      <p:cxnSp>
        <p:nvCxnSpPr>
          <p:cNvPr id="604" name="Google Shape;604;p43"/>
          <p:cNvCxnSpPr>
            <a:cxnSpLocks/>
          </p:cNvCxnSpPr>
          <p:nvPr/>
        </p:nvCxnSpPr>
        <p:spPr>
          <a:xfrm>
            <a:off x="757240" y="2890359"/>
            <a:ext cx="1081084" cy="8216"/>
          </a:xfrm>
          <a:prstGeom prst="straightConnector1">
            <a:avLst/>
          </a:prstGeom>
          <a:noFill/>
          <a:ln w="12700" cap="flat" cmpd="sng">
            <a:solidFill>
              <a:schemeClr val="dk1"/>
            </a:solidFill>
            <a:prstDash val="solid"/>
            <a:miter lim="800000"/>
            <a:headEnd type="none" w="sm" len="sm"/>
            <a:tailEnd type="none" w="sm" len="sm"/>
          </a:ln>
        </p:spPr>
      </p:cxnSp>
      <p:cxnSp>
        <p:nvCxnSpPr>
          <p:cNvPr id="605" name="Google Shape;605;p43"/>
          <p:cNvCxnSpPr/>
          <p:nvPr/>
        </p:nvCxnSpPr>
        <p:spPr>
          <a:xfrm rot="10800000">
            <a:off x="2138363" y="2254737"/>
            <a:ext cx="0" cy="442914"/>
          </a:xfrm>
          <a:prstGeom prst="straightConnector1">
            <a:avLst/>
          </a:prstGeom>
          <a:noFill/>
          <a:ln w="12700" cap="flat" cmpd="sng">
            <a:solidFill>
              <a:schemeClr val="dk1"/>
            </a:solidFill>
            <a:prstDash val="solid"/>
            <a:miter lim="800000"/>
            <a:headEnd type="none" w="sm" len="sm"/>
            <a:tailEnd type="none" w="sm" len="sm"/>
          </a:ln>
        </p:spPr>
      </p:cxnSp>
      <p:cxnSp>
        <p:nvCxnSpPr>
          <p:cNvPr id="606" name="Google Shape;606;p43"/>
          <p:cNvCxnSpPr/>
          <p:nvPr/>
        </p:nvCxnSpPr>
        <p:spPr>
          <a:xfrm rot="10800000" flipH="1">
            <a:off x="1838325" y="2671765"/>
            <a:ext cx="300038" cy="226810"/>
          </a:xfrm>
          <a:prstGeom prst="straightConnector1">
            <a:avLst/>
          </a:prstGeom>
          <a:noFill/>
          <a:ln w="12700" cap="flat" cmpd="sng">
            <a:solidFill>
              <a:schemeClr val="dk1"/>
            </a:solidFill>
            <a:prstDash val="solid"/>
            <a:miter lim="800000"/>
            <a:headEnd type="none" w="sm" len="sm"/>
            <a:tailEnd type="none" w="sm" len="sm"/>
          </a:ln>
        </p:spPr>
      </p:cxnSp>
      <p:sp>
        <p:nvSpPr>
          <p:cNvPr id="607" name="Google Shape;607;p43"/>
          <p:cNvSpPr txBox="1"/>
          <p:nvPr/>
        </p:nvSpPr>
        <p:spPr>
          <a:xfrm>
            <a:off x="1102326" y="2356013"/>
            <a:ext cx="9322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alt</a:t>
            </a:r>
            <a:endParaRPr sz="2400">
              <a:solidFill>
                <a:schemeClr val="dk1"/>
              </a:solidFill>
              <a:latin typeface="Calibri"/>
              <a:ea typeface="Calibri"/>
              <a:cs typeface="Calibri"/>
              <a:sym typeface="Calibri"/>
            </a:endParaRPr>
          </a:p>
        </p:txBody>
      </p:sp>
      <p:sp>
        <p:nvSpPr>
          <p:cNvPr id="608" name="Google Shape;608;p43"/>
          <p:cNvSpPr txBox="1"/>
          <p:nvPr/>
        </p:nvSpPr>
        <p:spPr>
          <a:xfrm>
            <a:off x="2138362" y="2261260"/>
            <a:ext cx="46910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 TV Viewer knows what channel they want]</a:t>
            </a:r>
            <a:endParaRPr/>
          </a:p>
        </p:txBody>
      </p:sp>
      <p:grpSp>
        <p:nvGrpSpPr>
          <p:cNvPr id="609" name="Google Shape;609;p43"/>
          <p:cNvGrpSpPr/>
          <p:nvPr/>
        </p:nvGrpSpPr>
        <p:grpSpPr>
          <a:xfrm>
            <a:off x="833043" y="4409666"/>
            <a:ext cx="1441235" cy="590257"/>
            <a:chOff x="833043" y="4409666"/>
            <a:chExt cx="1441235" cy="590257"/>
          </a:xfrm>
        </p:grpSpPr>
        <p:grpSp>
          <p:nvGrpSpPr>
            <p:cNvPr id="610" name="Google Shape;610;p43"/>
            <p:cNvGrpSpPr/>
            <p:nvPr/>
          </p:nvGrpSpPr>
          <p:grpSpPr>
            <a:xfrm>
              <a:off x="833043" y="4409666"/>
              <a:ext cx="1441235" cy="590257"/>
              <a:chOff x="600076" y="500776"/>
              <a:chExt cx="3408491" cy="713662"/>
            </a:xfrm>
          </p:grpSpPr>
          <p:cxnSp>
            <p:nvCxnSpPr>
              <p:cNvPr id="611" name="Google Shape;611;p43"/>
              <p:cNvCxnSpPr/>
              <p:nvPr/>
            </p:nvCxnSpPr>
            <p:spPr>
              <a:xfrm>
                <a:off x="600076" y="1214438"/>
                <a:ext cx="2886074" cy="0"/>
              </a:xfrm>
              <a:prstGeom prst="straightConnector1">
                <a:avLst/>
              </a:prstGeom>
              <a:noFill/>
              <a:ln w="12700" cap="flat" cmpd="sng">
                <a:solidFill>
                  <a:schemeClr val="dk1"/>
                </a:solidFill>
                <a:prstDash val="solid"/>
                <a:miter lim="800000"/>
                <a:headEnd type="none" w="sm" len="sm"/>
                <a:tailEnd type="none" w="sm" len="sm"/>
              </a:ln>
            </p:spPr>
          </p:cxnSp>
          <p:cxnSp>
            <p:nvCxnSpPr>
              <p:cNvPr id="612" name="Google Shape;612;p43"/>
              <p:cNvCxnSpPr/>
              <p:nvPr/>
            </p:nvCxnSpPr>
            <p:spPr>
              <a:xfrm rot="10800000" flipH="1">
                <a:off x="3486150" y="771523"/>
                <a:ext cx="522416" cy="442914"/>
              </a:xfrm>
              <a:prstGeom prst="straightConnector1">
                <a:avLst/>
              </a:prstGeom>
              <a:noFill/>
              <a:ln w="12700" cap="flat" cmpd="sng">
                <a:solidFill>
                  <a:schemeClr val="dk1"/>
                </a:solidFill>
                <a:prstDash val="solid"/>
                <a:miter lim="800000"/>
                <a:headEnd type="none" w="sm" len="sm"/>
                <a:tailEnd type="none" w="sm" len="sm"/>
              </a:ln>
            </p:spPr>
          </p:cxnSp>
          <p:cxnSp>
            <p:nvCxnSpPr>
              <p:cNvPr id="613" name="Google Shape;613;p43"/>
              <p:cNvCxnSpPr/>
              <p:nvPr/>
            </p:nvCxnSpPr>
            <p:spPr>
              <a:xfrm rot="10800000">
                <a:off x="4008567" y="500776"/>
                <a:ext cx="0" cy="270747"/>
              </a:xfrm>
              <a:prstGeom prst="straightConnector1">
                <a:avLst/>
              </a:prstGeom>
              <a:noFill/>
              <a:ln w="12700" cap="flat" cmpd="sng">
                <a:solidFill>
                  <a:schemeClr val="dk1"/>
                </a:solidFill>
                <a:prstDash val="solid"/>
                <a:miter lim="800000"/>
                <a:headEnd type="none" w="sm" len="sm"/>
                <a:tailEnd type="none" w="sm" len="sm"/>
              </a:ln>
            </p:spPr>
          </p:cxnSp>
        </p:grpSp>
        <p:sp>
          <p:nvSpPr>
            <p:cNvPr id="614" name="Google Shape;614;p43"/>
            <p:cNvSpPr txBox="1"/>
            <p:nvPr/>
          </p:nvSpPr>
          <p:spPr>
            <a:xfrm>
              <a:off x="1083521" y="4538258"/>
              <a:ext cx="9322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loop</a:t>
              </a:r>
              <a:endParaRPr sz="2400">
                <a:solidFill>
                  <a:schemeClr val="dk1"/>
                </a:solidFill>
                <a:latin typeface="Calibri"/>
                <a:ea typeface="Calibri"/>
                <a:cs typeface="Calibri"/>
                <a:sym typeface="Calibri"/>
              </a:endParaRPr>
            </a:p>
          </p:txBody>
        </p:sp>
      </p:grpSp>
      <p:sp>
        <p:nvSpPr>
          <p:cNvPr id="615" name="Google Shape;615;p43"/>
          <p:cNvSpPr txBox="1"/>
          <p:nvPr/>
        </p:nvSpPr>
        <p:spPr>
          <a:xfrm>
            <a:off x="2521724" y="4385536"/>
            <a:ext cx="3810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 TV Viewer does not like the channel ]</a:t>
            </a:r>
            <a:endParaRPr/>
          </a:p>
        </p:txBody>
      </p:sp>
      <p:cxnSp>
        <p:nvCxnSpPr>
          <p:cNvPr id="616" name="Google Shape;616;p43"/>
          <p:cNvCxnSpPr/>
          <p:nvPr/>
        </p:nvCxnSpPr>
        <p:spPr>
          <a:xfrm>
            <a:off x="757240" y="4050686"/>
            <a:ext cx="10758486" cy="0"/>
          </a:xfrm>
          <a:prstGeom prst="straightConnector1">
            <a:avLst/>
          </a:prstGeom>
          <a:noFill/>
          <a:ln w="28575" cap="flat" cmpd="sng">
            <a:solidFill>
              <a:srgbClr val="166623"/>
            </a:solidFill>
            <a:prstDash val="dash"/>
            <a:miter lim="800000"/>
            <a:headEnd type="none" w="sm" len="sm"/>
            <a:tailEnd type="none" w="sm" len="sm"/>
          </a:ln>
        </p:spPr>
      </p:cxnSp>
      <p:sp>
        <p:nvSpPr>
          <p:cNvPr id="617" name="Google Shape;617;p43"/>
          <p:cNvSpPr txBox="1"/>
          <p:nvPr/>
        </p:nvSpPr>
        <p:spPr>
          <a:xfrm>
            <a:off x="1031282" y="3993790"/>
            <a:ext cx="125647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 else ]</a:t>
            </a:r>
            <a:endParaRPr sz="2400">
              <a:solidFill>
                <a:schemeClr val="dk1"/>
              </a:solidFill>
              <a:latin typeface="Calibri"/>
              <a:ea typeface="Calibri"/>
              <a:cs typeface="Calibri"/>
              <a:sym typeface="Calibri"/>
            </a:endParaRPr>
          </a:p>
        </p:txBody>
      </p:sp>
      <p:grpSp>
        <p:nvGrpSpPr>
          <p:cNvPr id="618" name="Google Shape;618;p43"/>
          <p:cNvGrpSpPr/>
          <p:nvPr/>
        </p:nvGrpSpPr>
        <p:grpSpPr>
          <a:xfrm>
            <a:off x="5835642" y="5107835"/>
            <a:ext cx="3537788" cy="370405"/>
            <a:chOff x="5849121" y="3243264"/>
            <a:chExt cx="3537788" cy="370405"/>
          </a:xfrm>
        </p:grpSpPr>
        <p:cxnSp>
          <p:nvCxnSpPr>
            <p:cNvPr id="619" name="Google Shape;619;p43"/>
            <p:cNvCxnSpPr/>
            <p:nvPr/>
          </p:nvCxnSpPr>
          <p:spPr>
            <a:xfrm>
              <a:off x="5849121" y="3613669"/>
              <a:ext cx="3537788" cy="0"/>
            </a:xfrm>
            <a:prstGeom prst="straightConnector1">
              <a:avLst/>
            </a:prstGeom>
            <a:noFill/>
            <a:ln w="28575" cap="flat" cmpd="sng">
              <a:solidFill>
                <a:srgbClr val="166623"/>
              </a:solidFill>
              <a:prstDash val="solid"/>
              <a:miter lim="800000"/>
              <a:headEnd type="none" w="sm" len="sm"/>
              <a:tailEnd type="triangle" w="lg" len="lg"/>
            </a:ln>
          </p:spPr>
        </p:cxnSp>
        <p:sp>
          <p:nvSpPr>
            <p:cNvPr id="620" name="Google Shape;620;p43"/>
            <p:cNvSpPr txBox="1"/>
            <p:nvPr/>
          </p:nvSpPr>
          <p:spPr>
            <a:xfrm>
              <a:off x="5914984" y="3243264"/>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Change channel up/down</a:t>
              </a:r>
              <a:endParaRPr/>
            </a:p>
          </p:txBody>
        </p:sp>
      </p:grpSp>
      <p:grpSp>
        <p:nvGrpSpPr>
          <p:cNvPr id="621" name="Google Shape;621;p43"/>
          <p:cNvGrpSpPr/>
          <p:nvPr/>
        </p:nvGrpSpPr>
        <p:grpSpPr>
          <a:xfrm>
            <a:off x="2631294" y="5628257"/>
            <a:ext cx="6742136" cy="369332"/>
            <a:chOff x="2644771" y="4261603"/>
            <a:chExt cx="6742136" cy="369332"/>
          </a:xfrm>
        </p:grpSpPr>
        <p:cxnSp>
          <p:nvCxnSpPr>
            <p:cNvPr id="622" name="Google Shape;622;p43"/>
            <p:cNvCxnSpPr/>
            <p:nvPr/>
          </p:nvCxnSpPr>
          <p:spPr>
            <a:xfrm rot="10800000">
              <a:off x="2644771" y="4610403"/>
              <a:ext cx="6742136" cy="16606"/>
            </a:xfrm>
            <a:prstGeom prst="straightConnector1">
              <a:avLst/>
            </a:prstGeom>
            <a:noFill/>
            <a:ln w="28575" cap="flat" cmpd="sng">
              <a:solidFill>
                <a:srgbClr val="166623"/>
              </a:solidFill>
              <a:prstDash val="dash"/>
              <a:miter lim="800000"/>
              <a:headEnd type="none" w="sm" len="sm"/>
              <a:tailEnd type="triangle" w="lg" len="lg"/>
            </a:ln>
          </p:spPr>
        </p:cxnSp>
        <p:sp>
          <p:nvSpPr>
            <p:cNvPr id="623" name="Google Shape;623;p43"/>
            <p:cNvSpPr txBox="1"/>
            <p:nvPr/>
          </p:nvSpPr>
          <p:spPr>
            <a:xfrm>
              <a:off x="5855494" y="4261603"/>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Show change of channel</a:t>
              </a:r>
              <a:endParaRPr/>
            </a:p>
          </p:txBody>
        </p:sp>
      </p:grpSp>
      <p:grpSp>
        <p:nvGrpSpPr>
          <p:cNvPr id="624" name="Google Shape;624;p43"/>
          <p:cNvGrpSpPr/>
          <p:nvPr/>
        </p:nvGrpSpPr>
        <p:grpSpPr>
          <a:xfrm>
            <a:off x="2644000" y="4846375"/>
            <a:ext cx="2905936" cy="370405"/>
            <a:chOff x="2657476" y="2637115"/>
            <a:chExt cx="2905936" cy="370405"/>
          </a:xfrm>
        </p:grpSpPr>
        <p:cxnSp>
          <p:nvCxnSpPr>
            <p:cNvPr id="625" name="Google Shape;625;p43"/>
            <p:cNvCxnSpPr/>
            <p:nvPr/>
          </p:nvCxnSpPr>
          <p:spPr>
            <a:xfrm>
              <a:off x="2657476" y="3007520"/>
              <a:ext cx="2905936" cy="0"/>
            </a:xfrm>
            <a:prstGeom prst="straightConnector1">
              <a:avLst/>
            </a:prstGeom>
            <a:noFill/>
            <a:ln w="28575" cap="flat" cmpd="sng">
              <a:solidFill>
                <a:srgbClr val="166623"/>
              </a:solidFill>
              <a:prstDash val="solid"/>
              <a:miter lim="800000"/>
              <a:headEnd type="none" w="sm" len="sm"/>
              <a:tailEnd type="triangle" w="lg" len="lg"/>
            </a:ln>
          </p:spPr>
        </p:cxnSp>
        <p:sp>
          <p:nvSpPr>
            <p:cNvPr id="626" name="Google Shape;626;p43"/>
            <p:cNvSpPr txBox="1"/>
            <p:nvPr/>
          </p:nvSpPr>
          <p:spPr>
            <a:xfrm>
              <a:off x="2723339" y="2637115"/>
              <a:ext cx="26344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166623"/>
                  </a:solidFill>
                  <a:latin typeface="Calibri"/>
                  <a:ea typeface="Calibri"/>
                  <a:cs typeface="Calibri"/>
                  <a:sym typeface="Calibri"/>
                </a:rPr>
                <a:t>     Press up/down</a:t>
              </a:r>
              <a:endParaRPr/>
            </a:p>
          </p:txBody>
        </p:sp>
      </p:grpSp>
      <p:cxnSp>
        <p:nvCxnSpPr>
          <p:cNvPr id="627" name="Google Shape;627;p43"/>
          <p:cNvCxnSpPr/>
          <p:nvPr/>
        </p:nvCxnSpPr>
        <p:spPr>
          <a:xfrm>
            <a:off x="9529763" y="2143125"/>
            <a:ext cx="0" cy="4523760"/>
          </a:xfrm>
          <a:prstGeom prst="straightConnector1">
            <a:avLst/>
          </a:prstGeom>
          <a:noFill/>
          <a:ln w="28575" cap="flat" cmpd="sng">
            <a:solidFill>
              <a:srgbClr val="166623"/>
            </a:solidFill>
            <a:prstDash val="dash"/>
            <a:miter lim="800000"/>
            <a:headEnd type="none" w="sm" len="sm"/>
            <a:tailEnd type="none" w="sm" len="sm"/>
          </a:ln>
        </p:spPr>
      </p:cxnSp>
      <p:cxnSp>
        <p:nvCxnSpPr>
          <p:cNvPr id="628" name="Google Shape;628;p43"/>
          <p:cNvCxnSpPr/>
          <p:nvPr/>
        </p:nvCxnSpPr>
        <p:spPr>
          <a:xfrm flipH="1">
            <a:off x="5701549" y="2143125"/>
            <a:ext cx="4719" cy="4523760"/>
          </a:xfrm>
          <a:prstGeom prst="straightConnector1">
            <a:avLst/>
          </a:prstGeom>
          <a:noFill/>
          <a:ln w="28575" cap="flat" cmpd="sng">
            <a:solidFill>
              <a:srgbClr val="166623"/>
            </a:solidFill>
            <a:prstDash val="dash"/>
            <a:miter lim="800000"/>
            <a:headEnd type="none" w="sm" len="sm"/>
            <a:tailEnd type="none" w="sm" len="sm"/>
          </a:ln>
        </p:spPr>
      </p:cxnSp>
      <p:cxnSp>
        <p:nvCxnSpPr>
          <p:cNvPr id="629" name="Google Shape;629;p43"/>
          <p:cNvCxnSpPr/>
          <p:nvPr/>
        </p:nvCxnSpPr>
        <p:spPr>
          <a:xfrm flipH="1">
            <a:off x="2508248" y="2254737"/>
            <a:ext cx="1" cy="4412148"/>
          </a:xfrm>
          <a:prstGeom prst="straightConnector1">
            <a:avLst/>
          </a:prstGeom>
          <a:noFill/>
          <a:ln w="28575" cap="flat" cmpd="sng">
            <a:solidFill>
              <a:srgbClr val="166623"/>
            </a:solidFill>
            <a:prstDash val="dash"/>
            <a:miter lim="800000"/>
            <a:headEnd type="none" w="sm" len="sm"/>
            <a:tailEnd type="none" w="sm" len="sm"/>
          </a:ln>
        </p:spPr>
      </p:cxnSp>
      <p:sp>
        <p:nvSpPr>
          <p:cNvPr id="630" name="Google Shape;630;p43"/>
          <p:cNvSpPr/>
          <p:nvPr/>
        </p:nvSpPr>
        <p:spPr>
          <a:xfrm>
            <a:off x="2371725" y="2800350"/>
            <a:ext cx="285707" cy="1064594"/>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1" name="Google Shape;631;p43"/>
          <p:cNvSpPr/>
          <p:nvPr/>
        </p:nvSpPr>
        <p:spPr>
          <a:xfrm>
            <a:off x="2358249" y="5009610"/>
            <a:ext cx="285707" cy="1064594"/>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2" name="Google Shape;632;p43"/>
          <p:cNvSpPr/>
          <p:nvPr/>
        </p:nvSpPr>
        <p:spPr>
          <a:xfrm>
            <a:off x="5549936" y="5216780"/>
            <a:ext cx="285709" cy="662230"/>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3" name="Google Shape;633;p43"/>
          <p:cNvSpPr/>
          <p:nvPr/>
        </p:nvSpPr>
        <p:spPr>
          <a:xfrm>
            <a:off x="9384568" y="5477167"/>
            <a:ext cx="285708" cy="597038"/>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4" name="Google Shape;634;p43"/>
          <p:cNvSpPr/>
          <p:nvPr/>
        </p:nvSpPr>
        <p:spPr>
          <a:xfrm>
            <a:off x="5563412" y="3007520"/>
            <a:ext cx="285709" cy="662230"/>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5" name="Google Shape;635;p43"/>
          <p:cNvSpPr/>
          <p:nvPr/>
        </p:nvSpPr>
        <p:spPr>
          <a:xfrm>
            <a:off x="9398044" y="3267907"/>
            <a:ext cx="285708" cy="597038"/>
          </a:xfrm>
          <a:prstGeom prst="rect">
            <a:avLst/>
          </a:prstGeom>
          <a:solidFill>
            <a:srgbClr val="179C55"/>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7"/>
                                        </p:tgtEl>
                                        <p:attrNameLst>
                                          <p:attrName>style.visibility</p:attrName>
                                        </p:attrNameLst>
                                      </p:cBhvr>
                                      <p:to>
                                        <p:strVal val="visible"/>
                                      </p:to>
                                    </p:set>
                                    <p:animEffect transition="in" filter="fade">
                                      <p:cBhvr>
                                        <p:cTn id="7" dur="500"/>
                                        <p:tgtEl>
                                          <p:spTgt spid="617"/>
                                        </p:tgtEl>
                                      </p:cBhvr>
                                    </p:animEffect>
                                  </p:childTnLst>
                                </p:cTn>
                              </p:par>
                              <p:par>
                                <p:cTn id="8" presetID="10" presetClass="entr" presetSubtype="0" fill="hold" nodeType="withEffect">
                                  <p:stCondLst>
                                    <p:cond delay="0"/>
                                  </p:stCondLst>
                                  <p:childTnLst>
                                    <p:set>
                                      <p:cBhvr>
                                        <p:cTn id="9" dur="1" fill="hold">
                                          <p:stCondLst>
                                            <p:cond delay="0"/>
                                          </p:stCondLst>
                                        </p:cTn>
                                        <p:tgtEl>
                                          <p:spTgt spid="616"/>
                                        </p:tgtEl>
                                        <p:attrNameLst>
                                          <p:attrName>style.visibility</p:attrName>
                                        </p:attrNameLst>
                                      </p:cBhvr>
                                      <p:to>
                                        <p:strVal val="visible"/>
                                      </p:to>
                                    </p:set>
                                    <p:animEffect transition="in" filter="fade">
                                      <p:cBhvr>
                                        <p:cTn id="10" dur="500"/>
                                        <p:tgtEl>
                                          <p:spTgt spid="616"/>
                                        </p:tgtEl>
                                      </p:cBhvr>
                                    </p:animEffect>
                                  </p:childTnLst>
                                </p:cTn>
                              </p:par>
                              <p:par>
                                <p:cTn id="11" presetID="10" presetClass="entr" presetSubtype="0" fill="hold" nodeType="withEffect">
                                  <p:stCondLst>
                                    <p:cond delay="0"/>
                                  </p:stCondLst>
                                  <p:childTnLst>
                                    <p:set>
                                      <p:cBhvr>
                                        <p:cTn id="12" dur="1" fill="hold">
                                          <p:stCondLst>
                                            <p:cond delay="0"/>
                                          </p:stCondLst>
                                        </p:cTn>
                                        <p:tgtEl>
                                          <p:spTgt spid="586"/>
                                        </p:tgtEl>
                                        <p:attrNameLst>
                                          <p:attrName>style.visibility</p:attrName>
                                        </p:attrNameLst>
                                      </p:cBhvr>
                                      <p:to>
                                        <p:strVal val="visible"/>
                                      </p:to>
                                    </p:set>
                                    <p:animEffect transition="in" filter="fade">
                                      <p:cBhvr>
                                        <p:cTn id="13" dur="500"/>
                                        <p:tgtEl>
                                          <p:spTgt spid="58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09"/>
                                        </p:tgtEl>
                                        <p:attrNameLst>
                                          <p:attrName>style.visibility</p:attrName>
                                        </p:attrNameLst>
                                      </p:cBhvr>
                                      <p:to>
                                        <p:strVal val="visible"/>
                                      </p:to>
                                    </p:set>
                                    <p:animEffect transition="in" filter="fade">
                                      <p:cBhvr>
                                        <p:cTn id="18" dur="500"/>
                                        <p:tgtEl>
                                          <p:spTgt spid="60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1"/>
                                        </p:tgtEl>
                                        <p:attrNameLst>
                                          <p:attrName>style.visibility</p:attrName>
                                        </p:attrNameLst>
                                      </p:cBhvr>
                                      <p:to>
                                        <p:strVal val="visible"/>
                                      </p:to>
                                    </p:set>
                                    <p:animEffect transition="in" filter="fade">
                                      <p:cBhvr>
                                        <p:cTn id="27" dur="500"/>
                                        <p:tgtEl>
                                          <p:spTgt spid="631"/>
                                        </p:tgtEl>
                                      </p:cBhvr>
                                    </p:animEffect>
                                  </p:childTnLst>
                                </p:cTn>
                              </p:par>
                              <p:par>
                                <p:cTn id="28" presetID="10" presetClass="entr" presetSubtype="0" fill="hold" nodeType="withEffect">
                                  <p:stCondLst>
                                    <p:cond delay="0"/>
                                  </p:stCondLst>
                                  <p:childTnLst>
                                    <p:set>
                                      <p:cBhvr>
                                        <p:cTn id="29" dur="1" fill="hold">
                                          <p:stCondLst>
                                            <p:cond delay="0"/>
                                          </p:stCondLst>
                                        </p:cTn>
                                        <p:tgtEl>
                                          <p:spTgt spid="624"/>
                                        </p:tgtEl>
                                        <p:attrNameLst>
                                          <p:attrName>style.visibility</p:attrName>
                                        </p:attrNameLst>
                                      </p:cBhvr>
                                      <p:to>
                                        <p:strVal val="visible"/>
                                      </p:to>
                                    </p:set>
                                    <p:animEffect transition="in" filter="fade">
                                      <p:cBhvr>
                                        <p:cTn id="30" dur="500"/>
                                        <p:tgtEl>
                                          <p:spTgt spid="624"/>
                                        </p:tgtEl>
                                      </p:cBhvr>
                                    </p:animEffect>
                                  </p:childTnLst>
                                </p:cTn>
                              </p:par>
                              <p:par>
                                <p:cTn id="31" presetID="10" presetClass="entr" presetSubtype="0" fill="hold" nodeType="withEffect">
                                  <p:stCondLst>
                                    <p:cond delay="0"/>
                                  </p:stCondLst>
                                  <p:childTnLst>
                                    <p:set>
                                      <p:cBhvr>
                                        <p:cTn id="32" dur="1" fill="hold">
                                          <p:stCondLst>
                                            <p:cond delay="0"/>
                                          </p:stCondLst>
                                        </p:cTn>
                                        <p:tgtEl>
                                          <p:spTgt spid="632"/>
                                        </p:tgtEl>
                                        <p:attrNameLst>
                                          <p:attrName>style.visibility</p:attrName>
                                        </p:attrNameLst>
                                      </p:cBhvr>
                                      <p:to>
                                        <p:strVal val="visible"/>
                                      </p:to>
                                    </p:set>
                                    <p:animEffect transition="in" filter="fade">
                                      <p:cBhvr>
                                        <p:cTn id="33" dur="500"/>
                                        <p:tgtEl>
                                          <p:spTgt spid="63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18"/>
                                        </p:tgtEl>
                                        <p:attrNameLst>
                                          <p:attrName>style.visibility</p:attrName>
                                        </p:attrNameLst>
                                      </p:cBhvr>
                                      <p:to>
                                        <p:strVal val="visible"/>
                                      </p:to>
                                    </p:set>
                                    <p:animEffect transition="in" filter="fade">
                                      <p:cBhvr>
                                        <p:cTn id="38" dur="500"/>
                                        <p:tgtEl>
                                          <p:spTgt spid="618"/>
                                        </p:tgtEl>
                                      </p:cBhvr>
                                    </p:animEffect>
                                  </p:childTnLst>
                                </p:cTn>
                              </p:par>
                              <p:par>
                                <p:cTn id="39" presetID="10" presetClass="entr" presetSubtype="0" fill="hold" nodeType="withEffect">
                                  <p:stCondLst>
                                    <p:cond delay="0"/>
                                  </p:stCondLst>
                                  <p:childTnLst>
                                    <p:set>
                                      <p:cBhvr>
                                        <p:cTn id="40" dur="1" fill="hold">
                                          <p:stCondLst>
                                            <p:cond delay="0"/>
                                          </p:stCondLst>
                                        </p:cTn>
                                        <p:tgtEl>
                                          <p:spTgt spid="633"/>
                                        </p:tgtEl>
                                        <p:attrNameLst>
                                          <p:attrName>style.visibility</p:attrName>
                                        </p:attrNameLst>
                                      </p:cBhvr>
                                      <p:to>
                                        <p:strVal val="visible"/>
                                      </p:to>
                                    </p:set>
                                    <p:animEffect transition="in" filter="fade">
                                      <p:cBhvr>
                                        <p:cTn id="41" dur="500"/>
                                        <p:tgtEl>
                                          <p:spTgt spid="63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21"/>
                                        </p:tgtEl>
                                        <p:attrNameLst>
                                          <p:attrName>style.visibility</p:attrName>
                                        </p:attrNameLst>
                                      </p:cBhvr>
                                      <p:to>
                                        <p:strVal val="visible"/>
                                      </p:to>
                                    </p:set>
                                    <p:animEffect transition="in" filter="fade">
                                      <p:cBhvr>
                                        <p:cTn id="46"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title"/>
          </p:nvPr>
        </p:nvSpPr>
        <p:spPr>
          <a:xfrm>
            <a:off x="1121535" y="1844040"/>
            <a:ext cx="10515600" cy="271272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GB" dirty="0">
                <a:solidFill>
                  <a:srgbClr val="166623"/>
                </a:solidFill>
                <a:latin typeface="Arial"/>
                <a:ea typeface="Arial"/>
                <a:cs typeface="Arial"/>
                <a:sym typeface="Arial"/>
              </a:rPr>
              <a:t>What is Software Design and Architecture?</a:t>
            </a:r>
            <a:br>
              <a:rPr lang="en-GB" dirty="0">
                <a:solidFill>
                  <a:srgbClr val="166623"/>
                </a:solidFill>
                <a:latin typeface="Arial"/>
                <a:ea typeface="Arial"/>
                <a:cs typeface="Arial"/>
                <a:sym typeface="Arial"/>
              </a:rPr>
            </a:br>
            <a:br>
              <a:rPr lang="en-GB" dirty="0">
                <a:solidFill>
                  <a:srgbClr val="166623"/>
                </a:solidFill>
                <a:latin typeface="Arial"/>
                <a:ea typeface="Arial"/>
                <a:cs typeface="Arial"/>
                <a:sym typeface="Arial"/>
              </a:rPr>
            </a:br>
            <a:br>
              <a:rPr lang="en-GB" dirty="0">
                <a:solidFill>
                  <a:srgbClr val="166623"/>
                </a:solidFill>
                <a:latin typeface="Arial"/>
                <a:ea typeface="Arial"/>
                <a:cs typeface="Arial"/>
                <a:sym typeface="Arial"/>
              </a:rPr>
            </a:br>
            <a:br>
              <a:rPr lang="en-GB" dirty="0">
                <a:solidFill>
                  <a:srgbClr val="166623"/>
                </a:solidFill>
                <a:latin typeface="Arial"/>
                <a:ea typeface="Arial"/>
                <a:cs typeface="Arial"/>
                <a:sym typeface="Arial"/>
              </a:rPr>
            </a:br>
            <a:r>
              <a:rPr lang="en-GB" b="0" i="0" dirty="0">
                <a:solidFill>
                  <a:srgbClr val="166623"/>
                </a:solidFill>
                <a:latin typeface="Arial"/>
                <a:ea typeface="Arial"/>
                <a:cs typeface="Arial"/>
                <a:sym typeface="Arial"/>
              </a:rPr>
              <a:t>How does it improve your software products?</a:t>
            </a:r>
            <a:endParaRPr dirty="0">
              <a:solidFill>
                <a:srgbClr val="166623"/>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6</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5" name="Google Shape;155;p5"/>
          <p:cNvGrpSpPr/>
          <p:nvPr/>
        </p:nvGrpSpPr>
        <p:grpSpPr>
          <a:xfrm>
            <a:off x="6332059" y="3166042"/>
            <a:ext cx="3128209" cy="2757785"/>
            <a:chOff x="5867400" y="522605"/>
            <a:chExt cx="6202680" cy="5111750"/>
          </a:xfrm>
        </p:grpSpPr>
        <p:pic>
          <p:nvPicPr>
            <p:cNvPr id="156" name="Google Shape;156;p5" descr="How Bad Code Threatens Your Project"/>
            <p:cNvPicPr preferRelativeResize="0"/>
            <p:nvPr/>
          </p:nvPicPr>
          <p:blipFill rotWithShape="1">
            <a:blip r:embed="rId3">
              <a:alphaModFix/>
            </a:blip>
            <a:srcRect r="49125"/>
            <a:stretch/>
          </p:blipFill>
          <p:spPr>
            <a:xfrm>
              <a:off x="5867400" y="522605"/>
              <a:ext cx="6202680" cy="5111750"/>
            </a:xfrm>
            <a:prstGeom prst="rect">
              <a:avLst/>
            </a:prstGeom>
            <a:noFill/>
            <a:ln>
              <a:noFill/>
            </a:ln>
          </p:spPr>
        </p:pic>
        <p:sp>
          <p:nvSpPr>
            <p:cNvPr id="157" name="Google Shape;157;p5"/>
            <p:cNvSpPr/>
            <p:nvPr/>
          </p:nvSpPr>
          <p:spPr>
            <a:xfrm>
              <a:off x="5867400" y="3078480"/>
              <a:ext cx="1188720" cy="670560"/>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9" name="Group 48">
            <a:extLst>
              <a:ext uri="{FF2B5EF4-FFF2-40B4-BE49-F238E27FC236}">
                <a16:creationId xmlns:a16="http://schemas.microsoft.com/office/drawing/2014/main" id="{543921C6-80CB-A686-17D8-F3EF6F601572}"/>
              </a:ext>
            </a:extLst>
          </p:cNvPr>
          <p:cNvGrpSpPr/>
          <p:nvPr/>
        </p:nvGrpSpPr>
        <p:grpSpPr>
          <a:xfrm>
            <a:off x="3396082" y="1283558"/>
            <a:ext cx="5064521" cy="573883"/>
            <a:chOff x="3261329" y="1755195"/>
            <a:chExt cx="5064521" cy="573883"/>
          </a:xfrm>
        </p:grpSpPr>
        <p:cxnSp>
          <p:nvCxnSpPr>
            <p:cNvPr id="12" name="Straight Connector 11">
              <a:extLst>
                <a:ext uri="{FF2B5EF4-FFF2-40B4-BE49-F238E27FC236}">
                  <a16:creationId xmlns:a16="http://schemas.microsoft.com/office/drawing/2014/main" id="{579C0E76-F4E9-1705-D69A-2E4603A53272}"/>
                </a:ext>
              </a:extLst>
            </p:cNvPr>
            <p:cNvCxnSpPr>
              <a:cxnSpLocks/>
            </p:cNvCxnSpPr>
            <p:nvPr/>
          </p:nvCxnSpPr>
          <p:spPr>
            <a:xfrm flipV="1">
              <a:off x="3582534" y="2322744"/>
              <a:ext cx="4743316" cy="6334"/>
            </a:xfrm>
            <a:prstGeom prst="line">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7" name="Picture 36" descr="A picture containing clipart&#10;&#10;Description automatically generated">
              <a:extLst>
                <a:ext uri="{FF2B5EF4-FFF2-40B4-BE49-F238E27FC236}">
                  <a16:creationId xmlns:a16="http://schemas.microsoft.com/office/drawing/2014/main" id="{7CC9598C-C45C-809E-147C-69CCE46304C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3261329" y="1755195"/>
              <a:ext cx="447352" cy="411918"/>
            </a:xfrm>
            <a:prstGeom prst="rect">
              <a:avLst/>
            </a:prstGeom>
          </p:spPr>
        </p:pic>
      </p:grpSp>
      <p:grpSp>
        <p:nvGrpSpPr>
          <p:cNvPr id="45" name="Group 44">
            <a:extLst>
              <a:ext uri="{FF2B5EF4-FFF2-40B4-BE49-F238E27FC236}">
                <a16:creationId xmlns:a16="http://schemas.microsoft.com/office/drawing/2014/main" id="{232AA4EF-8907-45EF-93D8-D8003207B17F}"/>
              </a:ext>
            </a:extLst>
          </p:cNvPr>
          <p:cNvGrpSpPr/>
          <p:nvPr/>
        </p:nvGrpSpPr>
        <p:grpSpPr>
          <a:xfrm>
            <a:off x="4836923" y="1136187"/>
            <a:ext cx="760140" cy="591121"/>
            <a:chOff x="3275817" y="824682"/>
            <a:chExt cx="760140" cy="591121"/>
          </a:xfrm>
        </p:grpSpPr>
        <p:pic>
          <p:nvPicPr>
            <p:cNvPr id="29" name="Picture 20" descr="Content management, features, order management, software application,  survey icon - Download on Iconfinder">
              <a:extLst>
                <a:ext uri="{FF2B5EF4-FFF2-40B4-BE49-F238E27FC236}">
                  <a16:creationId xmlns:a16="http://schemas.microsoft.com/office/drawing/2014/main" id="{8AB662AA-0E17-D08A-6DC8-BD27B97851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3002" y="1003885"/>
              <a:ext cx="411918" cy="411918"/>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157D3F50-35FF-76A4-1725-55DA3A1EA40A}"/>
                </a:ext>
              </a:extLst>
            </p:cNvPr>
            <p:cNvSpPr txBox="1"/>
            <p:nvPr/>
          </p:nvSpPr>
          <p:spPr>
            <a:xfrm>
              <a:off x="3275817" y="824682"/>
              <a:ext cx="760140" cy="200055"/>
            </a:xfrm>
            <a:prstGeom prst="rect">
              <a:avLst/>
            </a:prstGeom>
            <a:noFill/>
          </p:spPr>
          <p:txBody>
            <a:bodyPr wrap="square" rtlCol="0">
              <a:spAutoFit/>
            </a:bodyPr>
            <a:lstStyle/>
            <a:p>
              <a:pPr algn="ctr"/>
              <a:r>
                <a:rPr lang="en-GB" sz="700" dirty="0"/>
                <a:t>N</a:t>
              </a:r>
              <a:r>
                <a:rPr lang="en-BE" sz="700" dirty="0"/>
                <a:t>ew feature</a:t>
              </a:r>
            </a:p>
          </p:txBody>
        </p:sp>
      </p:grpSp>
      <p:grpSp>
        <p:nvGrpSpPr>
          <p:cNvPr id="50" name="Group 49">
            <a:extLst>
              <a:ext uri="{FF2B5EF4-FFF2-40B4-BE49-F238E27FC236}">
                <a16:creationId xmlns:a16="http://schemas.microsoft.com/office/drawing/2014/main" id="{C84D439A-4FB2-410E-296B-32BAFD455DF1}"/>
              </a:ext>
            </a:extLst>
          </p:cNvPr>
          <p:cNvGrpSpPr/>
          <p:nvPr/>
        </p:nvGrpSpPr>
        <p:grpSpPr>
          <a:xfrm>
            <a:off x="3413727" y="1757330"/>
            <a:ext cx="1423196" cy="735656"/>
            <a:chOff x="3278974" y="2228967"/>
            <a:chExt cx="1423196" cy="735656"/>
          </a:xfrm>
        </p:grpSpPr>
        <p:sp>
          <p:nvSpPr>
            <p:cNvPr id="13" name="Oval 12">
              <a:extLst>
                <a:ext uri="{FF2B5EF4-FFF2-40B4-BE49-F238E27FC236}">
                  <a16:creationId xmlns:a16="http://schemas.microsoft.com/office/drawing/2014/main" id="{5D42934F-D4C1-71FC-B31A-A5F95F323506}"/>
                </a:ext>
              </a:extLst>
            </p:cNvPr>
            <p:cNvSpPr/>
            <p:nvPr/>
          </p:nvSpPr>
          <p:spPr>
            <a:xfrm>
              <a:off x="3426590" y="2228967"/>
              <a:ext cx="155636" cy="177599"/>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2" name="Oval 41">
              <a:extLst>
                <a:ext uri="{FF2B5EF4-FFF2-40B4-BE49-F238E27FC236}">
                  <a16:creationId xmlns:a16="http://schemas.microsoft.com/office/drawing/2014/main" id="{912D77B5-F59D-0DA7-2C2B-DD0E66255569}"/>
                </a:ext>
              </a:extLst>
            </p:cNvPr>
            <p:cNvSpPr/>
            <p:nvPr/>
          </p:nvSpPr>
          <p:spPr>
            <a:xfrm>
              <a:off x="3983252" y="2246736"/>
              <a:ext cx="155636" cy="177599"/>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3" name="Oval 42">
              <a:extLst>
                <a:ext uri="{FF2B5EF4-FFF2-40B4-BE49-F238E27FC236}">
                  <a16:creationId xmlns:a16="http://schemas.microsoft.com/office/drawing/2014/main" id="{3973D508-2FE7-4058-D248-5EC79F611E45}"/>
                </a:ext>
              </a:extLst>
            </p:cNvPr>
            <p:cNvSpPr/>
            <p:nvPr/>
          </p:nvSpPr>
          <p:spPr>
            <a:xfrm>
              <a:off x="4468531" y="2246615"/>
              <a:ext cx="155636" cy="177599"/>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47" name="Group 46">
              <a:extLst>
                <a:ext uri="{FF2B5EF4-FFF2-40B4-BE49-F238E27FC236}">
                  <a16:creationId xmlns:a16="http://schemas.microsoft.com/office/drawing/2014/main" id="{133D32E4-429A-6770-5B6E-1CB4E44467DB}"/>
                </a:ext>
              </a:extLst>
            </p:cNvPr>
            <p:cNvGrpSpPr/>
            <p:nvPr/>
          </p:nvGrpSpPr>
          <p:grpSpPr>
            <a:xfrm>
              <a:off x="3278974" y="2486194"/>
              <a:ext cx="1423196" cy="478429"/>
              <a:chOff x="1366787" y="2687993"/>
              <a:chExt cx="1423196" cy="478429"/>
            </a:xfrm>
          </p:grpSpPr>
          <p:pic>
            <p:nvPicPr>
              <p:cNvPr id="41" name="Picture 40">
                <a:extLst>
                  <a:ext uri="{FF2B5EF4-FFF2-40B4-BE49-F238E27FC236}">
                    <a16:creationId xmlns:a16="http://schemas.microsoft.com/office/drawing/2014/main" id="{906975F5-040F-C771-F088-C488F20A4A3F}"/>
                  </a:ext>
                </a:extLst>
              </p:cNvPr>
              <p:cNvPicPr>
                <a:picLocks noChangeAspect="1"/>
              </p:cNvPicPr>
              <p:nvPr/>
            </p:nvPicPr>
            <p:blipFill rotWithShape="1">
              <a:blip r:embed="rId7"/>
              <a:srcRect b="34846"/>
              <a:stretch/>
            </p:blipFill>
            <p:spPr>
              <a:xfrm>
                <a:off x="1601249" y="2687993"/>
                <a:ext cx="952403" cy="323754"/>
              </a:xfrm>
              <a:prstGeom prst="rect">
                <a:avLst/>
              </a:prstGeom>
            </p:spPr>
          </p:pic>
          <p:sp>
            <p:nvSpPr>
              <p:cNvPr id="46" name="TextBox 45">
                <a:extLst>
                  <a:ext uri="{FF2B5EF4-FFF2-40B4-BE49-F238E27FC236}">
                    <a16:creationId xmlns:a16="http://schemas.microsoft.com/office/drawing/2014/main" id="{F5E97BC1-F083-0759-42D7-19A3B681CAEA}"/>
                  </a:ext>
                </a:extLst>
              </p:cNvPr>
              <p:cNvSpPr txBox="1"/>
              <p:nvPr/>
            </p:nvSpPr>
            <p:spPr>
              <a:xfrm>
                <a:off x="1366787" y="2935590"/>
                <a:ext cx="1423196" cy="230832"/>
              </a:xfrm>
              <a:prstGeom prst="rect">
                <a:avLst/>
              </a:prstGeom>
              <a:noFill/>
            </p:spPr>
            <p:txBody>
              <a:bodyPr wrap="square" rtlCol="0">
                <a:spAutoFit/>
              </a:bodyPr>
              <a:lstStyle/>
              <a:p>
                <a:r>
                  <a:rPr lang="en-BE" sz="900" dirty="0"/>
                  <a:t>straight implementation</a:t>
                </a:r>
              </a:p>
            </p:txBody>
          </p:sp>
        </p:grpSp>
      </p:grpSp>
      <p:grpSp>
        <p:nvGrpSpPr>
          <p:cNvPr id="129" name="Group 128">
            <a:extLst>
              <a:ext uri="{FF2B5EF4-FFF2-40B4-BE49-F238E27FC236}">
                <a16:creationId xmlns:a16="http://schemas.microsoft.com/office/drawing/2014/main" id="{B39D3842-8C5D-3273-D28C-1D96FB262537}"/>
              </a:ext>
            </a:extLst>
          </p:cNvPr>
          <p:cNvGrpSpPr/>
          <p:nvPr/>
        </p:nvGrpSpPr>
        <p:grpSpPr>
          <a:xfrm>
            <a:off x="5676483" y="1754981"/>
            <a:ext cx="316094" cy="651343"/>
            <a:chOff x="5676483" y="1754981"/>
            <a:chExt cx="316094" cy="651343"/>
          </a:xfrm>
        </p:grpSpPr>
        <p:pic>
          <p:nvPicPr>
            <p:cNvPr id="38" name="Picture 37">
              <a:extLst>
                <a:ext uri="{FF2B5EF4-FFF2-40B4-BE49-F238E27FC236}">
                  <a16:creationId xmlns:a16="http://schemas.microsoft.com/office/drawing/2014/main" id="{A8C7A6D5-34E6-EF30-A048-BD4601ED1E9C}"/>
                </a:ext>
              </a:extLst>
            </p:cNvPr>
            <p:cNvPicPr>
              <a:picLocks noChangeAspect="1"/>
            </p:cNvPicPr>
            <p:nvPr/>
          </p:nvPicPr>
          <p:blipFill>
            <a:blip r:embed="rId8"/>
            <a:stretch>
              <a:fillRect/>
            </a:stretch>
          </p:blipFill>
          <p:spPr>
            <a:xfrm>
              <a:off x="5676483" y="2056379"/>
              <a:ext cx="316094" cy="349945"/>
            </a:xfrm>
            <a:prstGeom prst="rect">
              <a:avLst/>
            </a:prstGeom>
          </p:spPr>
        </p:pic>
        <p:sp>
          <p:nvSpPr>
            <p:cNvPr id="48" name="Oval 47">
              <a:extLst>
                <a:ext uri="{FF2B5EF4-FFF2-40B4-BE49-F238E27FC236}">
                  <a16:creationId xmlns:a16="http://schemas.microsoft.com/office/drawing/2014/main" id="{C5F255BD-DFD2-F9CD-F1E8-B22C9A322B4C}"/>
                </a:ext>
              </a:extLst>
            </p:cNvPr>
            <p:cNvSpPr/>
            <p:nvPr/>
          </p:nvSpPr>
          <p:spPr>
            <a:xfrm>
              <a:off x="5756712" y="1754981"/>
              <a:ext cx="155636" cy="177599"/>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32" name="Group 131">
            <a:extLst>
              <a:ext uri="{FF2B5EF4-FFF2-40B4-BE49-F238E27FC236}">
                <a16:creationId xmlns:a16="http://schemas.microsoft.com/office/drawing/2014/main" id="{B75C7311-F1CF-91A2-F9EE-096C4EB15731}"/>
              </a:ext>
            </a:extLst>
          </p:cNvPr>
          <p:cNvGrpSpPr/>
          <p:nvPr/>
        </p:nvGrpSpPr>
        <p:grpSpPr>
          <a:xfrm>
            <a:off x="1959319" y="1020435"/>
            <a:ext cx="4079910" cy="5553646"/>
            <a:chOff x="1959319" y="1020435"/>
            <a:chExt cx="4079910" cy="5553646"/>
          </a:xfrm>
        </p:grpSpPr>
        <p:sp>
          <p:nvSpPr>
            <p:cNvPr id="158" name="Google Shape;158;p5"/>
            <p:cNvSpPr txBox="1"/>
            <p:nvPr/>
          </p:nvSpPr>
          <p:spPr>
            <a:xfrm>
              <a:off x="1959319" y="6266345"/>
              <a:ext cx="3953029"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dirty="0">
                  <a:solidFill>
                    <a:schemeClr val="dk1"/>
                  </a:solidFill>
                  <a:latin typeface="Calibri"/>
                  <a:ea typeface="Calibri"/>
                  <a:cs typeface="Calibri"/>
                  <a:sym typeface="Calibri"/>
                </a:rPr>
                <a:t>https://</a:t>
              </a:r>
              <a:r>
                <a:rPr lang="en-GB" dirty="0" err="1">
                  <a:solidFill>
                    <a:schemeClr val="dk1"/>
                  </a:solidFill>
                  <a:latin typeface="Calibri"/>
                  <a:ea typeface="Calibri"/>
                  <a:cs typeface="Calibri"/>
                  <a:sym typeface="Calibri"/>
                </a:rPr>
                <a:t>lvivity.com</a:t>
              </a:r>
              <a:r>
                <a:rPr lang="en-GB" dirty="0">
                  <a:solidFill>
                    <a:schemeClr val="dk1"/>
                  </a:solidFill>
                  <a:latin typeface="Calibri"/>
                  <a:ea typeface="Calibri"/>
                  <a:cs typeface="Calibri"/>
                  <a:sym typeface="Calibri"/>
                </a:rPr>
                <a:t>/how-to-write-good-code</a:t>
              </a:r>
              <a:endParaRPr dirty="0"/>
            </a:p>
          </p:txBody>
        </p:sp>
        <p:grpSp>
          <p:nvGrpSpPr>
            <p:cNvPr id="130" name="Group 129">
              <a:extLst>
                <a:ext uri="{FF2B5EF4-FFF2-40B4-BE49-F238E27FC236}">
                  <a16:creationId xmlns:a16="http://schemas.microsoft.com/office/drawing/2014/main" id="{DC4B0607-B225-AFDE-37C6-33C80B3A242C}"/>
                </a:ext>
              </a:extLst>
            </p:cNvPr>
            <p:cNvGrpSpPr/>
            <p:nvPr/>
          </p:nvGrpSpPr>
          <p:grpSpPr>
            <a:xfrm>
              <a:off x="2995270" y="1020435"/>
              <a:ext cx="3043959" cy="4784136"/>
              <a:chOff x="2995270" y="1020435"/>
              <a:chExt cx="3043959" cy="4784136"/>
            </a:xfrm>
          </p:grpSpPr>
          <p:pic>
            <p:nvPicPr>
              <p:cNvPr id="154" name="Google Shape;154;p5" descr="How Bad Code Threatens Your Project"/>
              <p:cNvPicPr preferRelativeResize="0"/>
              <p:nvPr/>
            </p:nvPicPr>
            <p:blipFill rotWithShape="1">
              <a:blip r:embed="rId3">
                <a:alphaModFix/>
              </a:blip>
              <a:srcRect l="53250"/>
              <a:stretch/>
            </p:blipFill>
            <p:spPr>
              <a:xfrm>
                <a:off x="2995270" y="3503906"/>
                <a:ext cx="2933561" cy="2300665"/>
              </a:xfrm>
              <a:prstGeom prst="rect">
                <a:avLst/>
              </a:prstGeom>
              <a:noFill/>
              <a:ln>
                <a:noFill/>
              </a:ln>
            </p:spPr>
          </p:pic>
          <p:grpSp>
            <p:nvGrpSpPr>
              <p:cNvPr id="63" name="Group 62">
                <a:extLst>
                  <a:ext uri="{FF2B5EF4-FFF2-40B4-BE49-F238E27FC236}">
                    <a16:creationId xmlns:a16="http://schemas.microsoft.com/office/drawing/2014/main" id="{CCA81E76-0F67-A6DF-EC5D-810470165C50}"/>
                  </a:ext>
                </a:extLst>
              </p:cNvPr>
              <p:cNvGrpSpPr/>
              <p:nvPr/>
            </p:nvGrpSpPr>
            <p:grpSpPr>
              <a:xfrm>
                <a:off x="5591877" y="1020435"/>
                <a:ext cx="447352" cy="712534"/>
                <a:chOff x="5591877" y="1020435"/>
                <a:chExt cx="447352" cy="712534"/>
              </a:xfrm>
            </p:grpSpPr>
            <p:pic>
              <p:nvPicPr>
                <p:cNvPr id="51" name="Picture 50" descr="A picture containing clipart&#10;&#10;Description automatically generated">
                  <a:extLst>
                    <a:ext uri="{FF2B5EF4-FFF2-40B4-BE49-F238E27FC236}">
                      <a16:creationId xmlns:a16="http://schemas.microsoft.com/office/drawing/2014/main" id="{CE41AAE2-B008-E2A9-1B7A-E3BE70CB3EA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5591877" y="1321051"/>
                  <a:ext cx="447352" cy="411918"/>
                </a:xfrm>
                <a:prstGeom prst="rect">
                  <a:avLst/>
                </a:prstGeom>
              </p:spPr>
            </p:pic>
            <p:pic>
              <p:nvPicPr>
                <p:cNvPr id="1028" name="Picture 4" descr="Confused - Free people icons">
                  <a:extLst>
                    <a:ext uri="{FF2B5EF4-FFF2-40B4-BE49-F238E27FC236}">
                      <a16:creationId xmlns:a16="http://schemas.microsoft.com/office/drawing/2014/main" id="{BD06C6F1-C5F1-21EA-5A61-2AA68A78436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809" t="-3783" r="40552" b="68806"/>
                <a:stretch/>
              </p:blipFill>
              <p:spPr bwMode="auto">
                <a:xfrm>
                  <a:off x="5676483" y="1020435"/>
                  <a:ext cx="252348" cy="358212"/>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131" name="Group 130">
            <a:extLst>
              <a:ext uri="{FF2B5EF4-FFF2-40B4-BE49-F238E27FC236}">
                <a16:creationId xmlns:a16="http://schemas.microsoft.com/office/drawing/2014/main" id="{B84BF905-81C6-EF12-094E-A72B1EE8CB2F}"/>
              </a:ext>
            </a:extLst>
          </p:cNvPr>
          <p:cNvGrpSpPr/>
          <p:nvPr/>
        </p:nvGrpSpPr>
        <p:grpSpPr>
          <a:xfrm>
            <a:off x="6653801" y="1094682"/>
            <a:ext cx="937609" cy="1759565"/>
            <a:chOff x="6653801" y="1094682"/>
            <a:chExt cx="937609" cy="1759565"/>
          </a:xfrm>
        </p:grpSpPr>
        <p:grpSp>
          <p:nvGrpSpPr>
            <p:cNvPr id="53" name="Group 52">
              <a:extLst>
                <a:ext uri="{FF2B5EF4-FFF2-40B4-BE49-F238E27FC236}">
                  <a16:creationId xmlns:a16="http://schemas.microsoft.com/office/drawing/2014/main" id="{83BF6B1C-9EFA-EF94-EFCD-2313191F0734}"/>
                </a:ext>
              </a:extLst>
            </p:cNvPr>
            <p:cNvGrpSpPr/>
            <p:nvPr/>
          </p:nvGrpSpPr>
          <p:grpSpPr>
            <a:xfrm>
              <a:off x="6653801" y="1890364"/>
              <a:ext cx="937609" cy="963883"/>
              <a:chOff x="6127821" y="1098902"/>
              <a:chExt cx="937609" cy="963883"/>
            </a:xfrm>
          </p:grpSpPr>
          <p:pic>
            <p:nvPicPr>
              <p:cNvPr id="34" name="Picture 33">
                <a:extLst>
                  <a:ext uri="{FF2B5EF4-FFF2-40B4-BE49-F238E27FC236}">
                    <a16:creationId xmlns:a16="http://schemas.microsoft.com/office/drawing/2014/main" id="{D89C90BE-1833-69B4-71F2-1F35FD91DAC4}"/>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6127821" y="1537116"/>
                <a:ext cx="464949" cy="399250"/>
              </a:xfrm>
              <a:prstGeom prst="rect">
                <a:avLst/>
              </a:prstGeom>
            </p:spPr>
          </p:pic>
          <p:pic>
            <p:nvPicPr>
              <p:cNvPr id="35" name="Picture 34">
                <a:extLst>
                  <a:ext uri="{FF2B5EF4-FFF2-40B4-BE49-F238E27FC236}">
                    <a16:creationId xmlns:a16="http://schemas.microsoft.com/office/drawing/2014/main" id="{0F5F78FF-5277-2F9E-25B4-9B77680F4979}"/>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6558391" y="1511269"/>
                <a:ext cx="507039" cy="551516"/>
              </a:xfrm>
              <a:prstGeom prst="rect">
                <a:avLst/>
              </a:prstGeom>
            </p:spPr>
          </p:pic>
          <p:pic>
            <p:nvPicPr>
              <p:cNvPr id="36" name="Picture 35">
                <a:extLst>
                  <a:ext uri="{FF2B5EF4-FFF2-40B4-BE49-F238E27FC236}">
                    <a16:creationId xmlns:a16="http://schemas.microsoft.com/office/drawing/2014/main" id="{C866B918-8009-2424-DAA7-E8FA9763592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6455799" y="1098902"/>
                <a:ext cx="467367" cy="562195"/>
              </a:xfrm>
              <a:prstGeom prst="rect">
                <a:avLst/>
              </a:prstGeom>
            </p:spPr>
          </p:pic>
        </p:grpSp>
        <p:grpSp>
          <p:nvGrpSpPr>
            <p:cNvPr id="128" name="Group 127">
              <a:extLst>
                <a:ext uri="{FF2B5EF4-FFF2-40B4-BE49-F238E27FC236}">
                  <a16:creationId xmlns:a16="http://schemas.microsoft.com/office/drawing/2014/main" id="{6D54EB8B-E931-7DEB-A631-FA8B87D94D6E}"/>
                </a:ext>
              </a:extLst>
            </p:cNvPr>
            <p:cNvGrpSpPr/>
            <p:nvPr/>
          </p:nvGrpSpPr>
          <p:grpSpPr>
            <a:xfrm>
              <a:off x="6718636" y="1094682"/>
              <a:ext cx="721913" cy="714232"/>
              <a:chOff x="6718636" y="1094682"/>
              <a:chExt cx="721913" cy="714232"/>
            </a:xfrm>
          </p:grpSpPr>
          <p:pic>
            <p:nvPicPr>
              <p:cNvPr id="56" name="Picture 55" descr="A picture containing clipart&#10;&#10;Description automatically generated">
                <a:extLst>
                  <a:ext uri="{FF2B5EF4-FFF2-40B4-BE49-F238E27FC236}">
                    <a16:creationId xmlns:a16="http://schemas.microsoft.com/office/drawing/2014/main" id="{B1A19595-6F8E-F41D-2FDB-3543822EA1B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886275" y="1396996"/>
                <a:ext cx="447352" cy="411918"/>
              </a:xfrm>
              <a:prstGeom prst="rect">
                <a:avLst/>
              </a:prstGeom>
            </p:spPr>
          </p:pic>
          <p:grpSp>
            <p:nvGrpSpPr>
              <p:cNvPr id="62" name="Group 61">
                <a:extLst>
                  <a:ext uri="{FF2B5EF4-FFF2-40B4-BE49-F238E27FC236}">
                    <a16:creationId xmlns:a16="http://schemas.microsoft.com/office/drawing/2014/main" id="{A15202FA-920A-A023-0183-1B8A0FAD7C8D}"/>
                  </a:ext>
                </a:extLst>
              </p:cNvPr>
              <p:cNvGrpSpPr/>
              <p:nvPr/>
            </p:nvGrpSpPr>
            <p:grpSpPr>
              <a:xfrm>
                <a:off x="6718636" y="1094682"/>
                <a:ext cx="721913" cy="376538"/>
                <a:chOff x="6718636" y="1094682"/>
                <a:chExt cx="721913" cy="376538"/>
              </a:xfrm>
            </p:grpSpPr>
            <p:pic>
              <p:nvPicPr>
                <p:cNvPr id="59" name="Picture 4" descr="Confused - Free people icons">
                  <a:extLst>
                    <a:ext uri="{FF2B5EF4-FFF2-40B4-BE49-F238E27FC236}">
                      <a16:creationId xmlns:a16="http://schemas.microsoft.com/office/drawing/2014/main" id="{394A976D-B265-8B65-A5FE-E3E9688128C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809" t="-3783" r="40552" b="68806"/>
                <a:stretch/>
              </p:blipFill>
              <p:spPr bwMode="auto">
                <a:xfrm>
                  <a:off x="6977817" y="1094682"/>
                  <a:ext cx="252348" cy="35821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Confused - Free people icons">
                  <a:extLst>
                    <a:ext uri="{FF2B5EF4-FFF2-40B4-BE49-F238E27FC236}">
                      <a16:creationId xmlns:a16="http://schemas.microsoft.com/office/drawing/2014/main" id="{B5373EC7-8545-D33E-D308-B03D64470DE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809" t="-3783" r="40552" b="68806"/>
                <a:stretch/>
              </p:blipFill>
              <p:spPr bwMode="auto">
                <a:xfrm rot="1673348">
                  <a:off x="7188201" y="1113008"/>
                  <a:ext cx="252348" cy="35821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Confused - Free people icons">
                  <a:extLst>
                    <a:ext uri="{FF2B5EF4-FFF2-40B4-BE49-F238E27FC236}">
                      <a16:creationId xmlns:a16="http://schemas.microsoft.com/office/drawing/2014/main" id="{0538CC40-7E1C-FC26-12D0-3E3A412CB0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809" t="-3783" r="40552" b="68806"/>
                <a:stretch/>
              </p:blipFill>
              <p:spPr bwMode="auto">
                <a:xfrm rot="18518137">
                  <a:off x="6771568" y="1159701"/>
                  <a:ext cx="252348" cy="358212"/>
                </a:xfrm>
                <a:prstGeom prst="rect">
                  <a:avLst/>
                </a:prstGeom>
                <a:noFill/>
                <a:extLst>
                  <a:ext uri="{909E8E84-426E-40DD-AFC4-6F175D3DCCD1}">
                    <a14:hiddenFill xmlns:a14="http://schemas.microsoft.com/office/drawing/2010/main">
                      <a:solidFill>
                        <a:srgbClr val="FFFFFF"/>
                      </a:solidFill>
                    </a14:hiddenFill>
                  </a:ext>
                </a:extLst>
              </p:spPr>
            </p:pic>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dissolve">
                                      <p:cBhvr>
                                        <p:cTn id="17" dur="500"/>
                                        <p:tgtEl>
                                          <p:spTgt spid="12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dissolve">
                                      <p:cBhvr>
                                        <p:cTn id="22" dur="500"/>
                                        <p:tgtEl>
                                          <p:spTgt spid="13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dissolve">
                                      <p:cBhvr>
                                        <p:cTn id="27" dur="500"/>
                                        <p:tgtEl>
                                          <p:spTgt spid="13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55"/>
                                        </p:tgtEl>
                                        <p:attrNameLst>
                                          <p:attrName>style.visibility</p:attrName>
                                        </p:attrNameLst>
                                      </p:cBhvr>
                                      <p:to>
                                        <p:strVal val="visible"/>
                                      </p:to>
                                    </p:set>
                                    <p:animEffect transition="in" filter="dissolve">
                                      <p:cBhvr>
                                        <p:cTn id="32"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6"/>
          <p:cNvSpPr/>
          <p:nvPr/>
        </p:nvSpPr>
        <p:spPr>
          <a:xfrm>
            <a:off x="563880" y="2243328"/>
            <a:ext cx="10287000" cy="3169920"/>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4000" b="1" i="0" dirty="0">
                <a:solidFill>
                  <a:srgbClr val="166623"/>
                </a:solidFill>
                <a:latin typeface="Source Sans Pro"/>
                <a:ea typeface="Source Sans Pro"/>
                <a:cs typeface="Source Sans Pro"/>
                <a:sym typeface="Source Sans Pro"/>
              </a:rPr>
              <a:t>Object-Oriented Modelling</a:t>
            </a:r>
            <a:endParaRPr dirty="0"/>
          </a:p>
          <a:p>
            <a:pPr marL="0" marR="0" lvl="0" indent="0" algn="just" rtl="0">
              <a:spcBef>
                <a:spcPts val="0"/>
              </a:spcBef>
              <a:spcAft>
                <a:spcPts val="0"/>
              </a:spcAft>
              <a:buNone/>
            </a:pPr>
            <a:r>
              <a:rPr lang="en-GB" sz="2800" b="0" i="0" dirty="0">
                <a:solidFill>
                  <a:srgbClr val="166623"/>
                </a:solidFill>
                <a:latin typeface="Source Sans Pro"/>
                <a:ea typeface="Source Sans Pro"/>
                <a:cs typeface="Source Sans Pro"/>
                <a:sym typeface="Source Sans Pro"/>
              </a:rPr>
              <a:t>When solving a problem, object-oriented </a:t>
            </a:r>
            <a:r>
              <a:rPr lang="en-GB" sz="2800" b="0" i="0" dirty="0" err="1">
                <a:solidFill>
                  <a:srgbClr val="166623"/>
                </a:solidFill>
                <a:latin typeface="Source Sans Pro"/>
                <a:ea typeface="Source Sans Pro"/>
                <a:cs typeface="Source Sans Pro"/>
                <a:sym typeface="Source Sans Pro"/>
              </a:rPr>
              <a:t>modeling</a:t>
            </a:r>
            <a:r>
              <a:rPr lang="en-GB" sz="2800" b="0" i="0" dirty="0">
                <a:solidFill>
                  <a:srgbClr val="166623"/>
                </a:solidFill>
                <a:latin typeface="Source Sans Pro"/>
                <a:ea typeface="Source Sans Pro"/>
                <a:cs typeface="Source Sans Pro"/>
                <a:sym typeface="Source Sans Pro"/>
              </a:rPr>
              <a:t> involves the practice of representing key concepts through objects in your software. </a:t>
            </a:r>
            <a:r>
              <a:rPr lang="en-GB" sz="2800" dirty="0">
                <a:solidFill>
                  <a:srgbClr val="166623"/>
                </a:solidFill>
                <a:latin typeface="Open Sans"/>
                <a:ea typeface="Open Sans"/>
                <a:cs typeface="Open Sans"/>
                <a:sym typeface="Open Sans"/>
              </a:rPr>
              <a:t> </a:t>
            </a:r>
            <a:r>
              <a:rPr lang="en-GB" sz="2800" b="0" i="0" dirty="0">
                <a:solidFill>
                  <a:srgbClr val="166623"/>
                </a:solidFill>
                <a:latin typeface="Source Sans Pro"/>
                <a:ea typeface="Source Sans Pro"/>
                <a:cs typeface="Source Sans Pro"/>
                <a:sym typeface="Source Sans Pro"/>
              </a:rPr>
              <a:t>Depending on the problem, many concepts, </a:t>
            </a:r>
            <a:r>
              <a:rPr lang="en-GB" sz="2800" dirty="0">
                <a:solidFill>
                  <a:srgbClr val="166623"/>
                </a:solidFill>
                <a:latin typeface="Open Sans"/>
                <a:ea typeface="Open Sans"/>
                <a:cs typeface="Open Sans"/>
                <a:sym typeface="Open Sans"/>
              </a:rPr>
              <a:t> </a:t>
            </a:r>
            <a:r>
              <a:rPr lang="en-GB" sz="2800" b="0" i="0" dirty="0">
                <a:solidFill>
                  <a:srgbClr val="166623"/>
                </a:solidFill>
                <a:latin typeface="Source Sans Pro"/>
                <a:ea typeface="Source Sans Pro"/>
                <a:cs typeface="Source Sans Pro"/>
                <a:sym typeface="Source Sans Pro"/>
              </a:rPr>
              <a:t>even instances of people, </a:t>
            </a:r>
            <a:r>
              <a:rPr lang="en-GB" sz="2800" dirty="0">
                <a:solidFill>
                  <a:srgbClr val="166623"/>
                </a:solidFill>
                <a:latin typeface="Open Sans"/>
                <a:ea typeface="Open Sans"/>
                <a:cs typeface="Open Sans"/>
                <a:sym typeface="Open Sans"/>
              </a:rPr>
              <a:t> </a:t>
            </a:r>
            <a:r>
              <a:rPr lang="en-GB" sz="2800" b="0" i="0" dirty="0">
                <a:solidFill>
                  <a:srgbClr val="166623"/>
                </a:solidFill>
                <a:latin typeface="Source Sans Pro"/>
                <a:ea typeface="Source Sans Pro"/>
                <a:cs typeface="Source Sans Pro"/>
                <a:sym typeface="Source Sans Pro"/>
              </a:rPr>
              <a:t>places, or things, become distinct objects in the software. </a:t>
            </a:r>
            <a:endParaRPr sz="1800" b="0" i="0" dirty="0">
              <a:solidFill>
                <a:srgbClr val="1F1F1F"/>
              </a:solidFill>
              <a:latin typeface="Source Sans Pro"/>
              <a:ea typeface="Source Sans Pro"/>
              <a:cs typeface="Source Sans Pro"/>
              <a:sym typeface="Source Sans Pro"/>
            </a:endParaRPr>
          </a:p>
        </p:txBody>
      </p:sp>
      <p:sp>
        <p:nvSpPr>
          <p:cNvPr id="165" name="Google Shape;165;p6"/>
          <p:cNvSpPr txBox="1"/>
          <p:nvPr/>
        </p:nvSpPr>
        <p:spPr>
          <a:xfrm>
            <a:off x="899160" y="640080"/>
            <a:ext cx="902208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a:solidFill>
                  <a:schemeClr val="dk1"/>
                </a:solidFill>
                <a:latin typeface="Calibri"/>
                <a:ea typeface="Calibri"/>
                <a:cs typeface="Calibri"/>
                <a:sym typeface="Calibri"/>
              </a:rPr>
              <a:t>What is Object Oriented Modelling?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7" descr="RebelFlex Adds Remote Component to In-Person Classes | University of  Nevada, Las Vegas"/>
          <p:cNvPicPr preferRelativeResize="0"/>
          <p:nvPr/>
        </p:nvPicPr>
        <p:blipFill rotWithShape="1">
          <a:blip r:embed="rId3">
            <a:alphaModFix/>
          </a:blip>
          <a:srcRect/>
          <a:stretch/>
        </p:blipFill>
        <p:spPr>
          <a:xfrm>
            <a:off x="0" y="0"/>
            <a:ext cx="5669280" cy="3779520"/>
          </a:xfrm>
          <a:prstGeom prst="rect">
            <a:avLst/>
          </a:prstGeom>
          <a:noFill/>
          <a:ln>
            <a:noFill/>
          </a:ln>
        </p:spPr>
      </p:pic>
      <p:grpSp>
        <p:nvGrpSpPr>
          <p:cNvPr id="172" name="Google Shape;172;p7"/>
          <p:cNvGrpSpPr/>
          <p:nvPr/>
        </p:nvGrpSpPr>
        <p:grpSpPr>
          <a:xfrm>
            <a:off x="279400" y="4301490"/>
            <a:ext cx="4973320" cy="1895375"/>
            <a:chOff x="279400" y="4301490"/>
            <a:chExt cx="4973320" cy="1895375"/>
          </a:xfrm>
        </p:grpSpPr>
        <p:pic>
          <p:nvPicPr>
            <p:cNvPr id="173" name="Google Shape;173;p7" descr="A picture containing electronics, projector&#10;&#10;Description automatically generated"/>
            <p:cNvPicPr preferRelativeResize="0"/>
            <p:nvPr/>
          </p:nvPicPr>
          <p:blipFill rotWithShape="1">
            <a:blip r:embed="rId4">
              <a:alphaModFix/>
            </a:blip>
            <a:srcRect/>
            <a:stretch/>
          </p:blipFill>
          <p:spPr>
            <a:xfrm>
              <a:off x="279400" y="4301490"/>
              <a:ext cx="2418080" cy="1895375"/>
            </a:xfrm>
            <a:prstGeom prst="rect">
              <a:avLst/>
            </a:prstGeom>
            <a:noFill/>
            <a:ln>
              <a:noFill/>
            </a:ln>
          </p:spPr>
        </p:pic>
        <p:sp>
          <p:nvSpPr>
            <p:cNvPr id="174" name="Google Shape;174;p7"/>
            <p:cNvSpPr txBox="1"/>
            <p:nvPr/>
          </p:nvSpPr>
          <p:spPr>
            <a:xfrm>
              <a:off x="2834640" y="4646414"/>
              <a:ext cx="241808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0" i="0">
                  <a:solidFill>
                    <a:srgbClr val="1F1F1F"/>
                  </a:solidFill>
                  <a:latin typeface="Source Sans Pro"/>
                  <a:ea typeface="Source Sans Pro"/>
                  <a:cs typeface="Source Sans Pro"/>
                  <a:sym typeface="Source Sans Pro"/>
                </a:rPr>
                <a:t>Specs</a:t>
              </a:r>
              <a:endParaRPr/>
            </a:p>
            <a:p>
              <a:pPr marL="285750" marR="0" lvl="0" indent="-285750" algn="l" rtl="0">
                <a:spcBef>
                  <a:spcPts val="0"/>
                </a:spcBef>
                <a:spcAft>
                  <a:spcPts val="0"/>
                </a:spcAft>
                <a:buClr>
                  <a:srgbClr val="1F1F1F"/>
                </a:buClr>
                <a:buSzPts val="2400"/>
                <a:buFont typeface="Arial"/>
                <a:buChar char="•"/>
              </a:pPr>
              <a:r>
                <a:rPr lang="en-GB" sz="2400" b="0" i="0">
                  <a:solidFill>
                    <a:srgbClr val="1F1F1F"/>
                  </a:solidFill>
                  <a:latin typeface="Source Sans Pro"/>
                  <a:ea typeface="Source Sans Pro"/>
                  <a:cs typeface="Source Sans Pro"/>
                  <a:sym typeface="Source Sans Pro"/>
                </a:rPr>
                <a:t>resolution </a:t>
              </a:r>
              <a:endParaRPr/>
            </a:p>
            <a:p>
              <a:pPr marL="285750" marR="0" lvl="0" indent="-285750" algn="l" rtl="0">
                <a:spcBef>
                  <a:spcPts val="0"/>
                </a:spcBef>
                <a:spcAft>
                  <a:spcPts val="0"/>
                </a:spcAft>
                <a:buClr>
                  <a:srgbClr val="1F1F1F"/>
                </a:buClr>
                <a:buSzPts val="2400"/>
                <a:buFont typeface="Arial"/>
                <a:buChar char="•"/>
              </a:pPr>
              <a:r>
                <a:rPr lang="en-GB" sz="2400" b="0" i="0">
                  <a:solidFill>
                    <a:srgbClr val="1F1F1F"/>
                  </a:solidFill>
                  <a:latin typeface="Source Sans Pro"/>
                  <a:ea typeface="Source Sans Pro"/>
                  <a:cs typeface="Source Sans Pro"/>
                  <a:sym typeface="Source Sans Pro"/>
                </a:rPr>
                <a:t>brightness</a:t>
              </a:r>
              <a:endParaRPr sz="2400">
                <a:solidFill>
                  <a:schemeClr val="dk1"/>
                </a:solidFill>
                <a:latin typeface="Calibri"/>
                <a:ea typeface="Calibri"/>
                <a:cs typeface="Calibri"/>
                <a:sym typeface="Calibri"/>
              </a:endParaRPr>
            </a:p>
          </p:txBody>
        </p:sp>
      </p:grpSp>
      <p:grpSp>
        <p:nvGrpSpPr>
          <p:cNvPr id="175" name="Google Shape;175;p7"/>
          <p:cNvGrpSpPr/>
          <p:nvPr/>
        </p:nvGrpSpPr>
        <p:grpSpPr>
          <a:xfrm>
            <a:off x="6610203" y="3748325"/>
            <a:ext cx="5077753" cy="2155613"/>
            <a:chOff x="6610203" y="3748325"/>
            <a:chExt cx="5077753" cy="2155613"/>
          </a:xfrm>
        </p:grpSpPr>
        <p:pic>
          <p:nvPicPr>
            <p:cNvPr id="176" name="Google Shape;176;p7" descr="A person wearing a mask and standing on a stage&#10;&#10;Description automatically generated with low confidence"/>
            <p:cNvPicPr preferRelativeResize="0"/>
            <p:nvPr/>
          </p:nvPicPr>
          <p:blipFill rotWithShape="1">
            <a:blip r:embed="rId5">
              <a:alphaModFix/>
            </a:blip>
            <a:srcRect/>
            <a:stretch/>
          </p:blipFill>
          <p:spPr>
            <a:xfrm>
              <a:off x="6610203" y="3748325"/>
              <a:ext cx="2042160" cy="2155613"/>
            </a:xfrm>
            <a:prstGeom prst="rect">
              <a:avLst/>
            </a:prstGeom>
            <a:noFill/>
            <a:ln>
              <a:noFill/>
            </a:ln>
          </p:spPr>
        </p:pic>
        <p:sp>
          <p:nvSpPr>
            <p:cNvPr id="177" name="Google Shape;177;p7"/>
            <p:cNvSpPr txBox="1"/>
            <p:nvPr/>
          </p:nvSpPr>
          <p:spPr>
            <a:xfrm>
              <a:off x="8835243" y="4461748"/>
              <a:ext cx="285271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0" i="0">
                  <a:solidFill>
                    <a:srgbClr val="1F1F1F"/>
                  </a:solidFill>
                  <a:latin typeface="Source Sans Pro"/>
                  <a:ea typeface="Source Sans Pro"/>
                  <a:cs typeface="Source Sans Pro"/>
                  <a:sym typeface="Source Sans Pro"/>
                </a:rPr>
                <a:t>age, </a:t>
              </a:r>
              <a:endParaRPr/>
            </a:p>
            <a:p>
              <a:pPr marL="0" marR="0" lvl="0" indent="0" algn="l" rtl="0">
                <a:spcBef>
                  <a:spcPts val="0"/>
                </a:spcBef>
                <a:spcAft>
                  <a:spcPts val="0"/>
                </a:spcAft>
                <a:buNone/>
              </a:pPr>
              <a:r>
                <a:rPr lang="en-GB" sz="2800" b="0" i="0">
                  <a:solidFill>
                    <a:srgbClr val="1F1F1F"/>
                  </a:solidFill>
                  <a:latin typeface="Source Sans Pro"/>
                  <a:ea typeface="Source Sans Pro"/>
                  <a:cs typeface="Source Sans Pro"/>
                  <a:sym typeface="Source Sans Pro"/>
                </a:rPr>
                <a:t>gender occupation</a:t>
              </a:r>
              <a:endParaRPr sz="2800">
                <a:solidFill>
                  <a:schemeClr val="dk1"/>
                </a:solidFill>
                <a:latin typeface="Calibri"/>
                <a:ea typeface="Calibri"/>
                <a:cs typeface="Calibri"/>
                <a:sym typeface="Calibri"/>
              </a:endParaRPr>
            </a:p>
          </p:txBody>
        </p:sp>
      </p:grpSp>
      <p:grpSp>
        <p:nvGrpSpPr>
          <p:cNvPr id="178" name="Google Shape;178;p7"/>
          <p:cNvGrpSpPr/>
          <p:nvPr/>
        </p:nvGrpSpPr>
        <p:grpSpPr>
          <a:xfrm>
            <a:off x="6204927" y="243840"/>
            <a:ext cx="5300149" cy="2484120"/>
            <a:chOff x="6204927" y="243840"/>
            <a:chExt cx="5300149" cy="2484120"/>
          </a:xfrm>
        </p:grpSpPr>
        <p:pic>
          <p:nvPicPr>
            <p:cNvPr id="179" name="Google Shape;179;p7"/>
            <p:cNvPicPr preferRelativeResize="0"/>
            <p:nvPr/>
          </p:nvPicPr>
          <p:blipFill rotWithShape="1">
            <a:blip r:embed="rId6">
              <a:alphaModFix/>
            </a:blip>
            <a:srcRect/>
            <a:stretch/>
          </p:blipFill>
          <p:spPr>
            <a:xfrm>
              <a:off x="6204927" y="243840"/>
              <a:ext cx="2852713" cy="2484120"/>
            </a:xfrm>
            <a:prstGeom prst="rect">
              <a:avLst/>
            </a:prstGeom>
            <a:noFill/>
            <a:ln>
              <a:noFill/>
            </a:ln>
          </p:spPr>
        </p:pic>
        <p:sp>
          <p:nvSpPr>
            <p:cNvPr id="180" name="Google Shape;180;p7"/>
            <p:cNvSpPr txBox="1"/>
            <p:nvPr/>
          </p:nvSpPr>
          <p:spPr>
            <a:xfrm>
              <a:off x="8652363" y="1224290"/>
              <a:ext cx="28527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0" i="0">
                  <a:solidFill>
                    <a:srgbClr val="1F1F1F"/>
                  </a:solidFill>
                  <a:latin typeface="Source Sans Pro"/>
                  <a:ea typeface="Source Sans Pro"/>
                  <a:cs typeface="Source Sans Pro"/>
                  <a:sym typeface="Source Sans Pro"/>
                </a:rPr>
                <a:t>Seat Dimension</a:t>
              </a:r>
              <a:endParaRPr sz="28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8"/>
                                        </p:tgtEl>
                                        <p:attrNameLst>
                                          <p:attrName>style.visibility</p:attrName>
                                        </p:attrNameLst>
                                      </p:cBhvr>
                                      <p:to>
                                        <p:strVal val="visible"/>
                                      </p:to>
                                    </p:set>
                                    <p:animEffect transition="in" filter="fade">
                                      <p:cBhvr>
                                        <p:cTn id="12" dur="500"/>
                                        <p:tgtEl>
                                          <p:spTgt spid="1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
                                        </p:tgtEl>
                                        <p:attrNameLst>
                                          <p:attrName>style.visibility</p:attrName>
                                        </p:attrNameLst>
                                      </p:cBhvr>
                                      <p:to>
                                        <p:strVal val="visible"/>
                                      </p:to>
                                    </p:set>
                                    <p:animEffect transition="in" filter="fade">
                                      <p:cBhvr>
                                        <p:cTn id="17"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20590</TotalTime>
  <Words>6079</Words>
  <Application>Microsoft Macintosh PowerPoint</Application>
  <PresentationFormat>Widescreen</PresentationFormat>
  <Paragraphs>504</Paragraphs>
  <Slides>46</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Helvetica Neue</vt:lpstr>
      <vt:lpstr>Open Sans</vt:lpstr>
      <vt:lpstr>Calibri</vt:lpstr>
      <vt:lpstr>Source Sans Pro</vt:lpstr>
      <vt:lpstr>Office Theme</vt:lpstr>
      <vt:lpstr>Software Design and Architecture</vt:lpstr>
      <vt:lpstr>Anouncements</vt:lpstr>
      <vt:lpstr>PowerPoint Presentation</vt:lpstr>
      <vt:lpstr>Software design questions</vt:lpstr>
      <vt:lpstr>What is Software Design and Architecture?    How does it improve your software products?</vt:lpstr>
      <vt:lpstr>PowerPoint Presentation</vt:lpstr>
      <vt:lpstr>PowerPoint Presentation</vt:lpstr>
      <vt:lpstr>PowerPoint Presentation</vt:lpstr>
      <vt:lpstr>PowerPoint Presentation</vt:lpstr>
      <vt:lpstr>Software Requirements, Conceptual and Technical Designs</vt:lpstr>
      <vt:lpstr>Software Requirements, Conceptual and Technical Designs</vt:lpstr>
      <vt:lpstr>Software Requirements, Conceptual and Technical Designs</vt:lpstr>
      <vt:lpstr>Class Responsibility Collaborator (CRC)</vt:lpstr>
      <vt:lpstr>PowerPoint Presentation</vt:lpstr>
      <vt:lpstr>Class Responsibility Collaborator (CRC)</vt:lpstr>
      <vt:lpstr>PowerPoint Presentation</vt:lpstr>
      <vt:lpstr>Object-Oriented Modelling</vt:lpstr>
      <vt:lpstr>UML Class Diagram</vt:lpstr>
      <vt:lpstr>Abstraction</vt:lpstr>
      <vt:lpstr>Abstraction in UML and Code </vt:lpstr>
      <vt:lpstr>Abstraction in UML and Code </vt:lpstr>
      <vt:lpstr>Encapsulation</vt:lpstr>
      <vt:lpstr>Encapsulation in UML and Code </vt:lpstr>
      <vt:lpstr>Decomposition</vt:lpstr>
      <vt:lpstr>Decomposition</vt:lpstr>
      <vt:lpstr>Association</vt:lpstr>
      <vt:lpstr>Aggregation </vt:lpstr>
      <vt:lpstr>Composition </vt:lpstr>
      <vt:lpstr>Generalization and Inheritance</vt:lpstr>
      <vt:lpstr>Evaluating Design Complexity</vt:lpstr>
      <vt:lpstr>Evaluating Design Complexity</vt:lpstr>
      <vt:lpstr>PowerPoint Presentation</vt:lpstr>
      <vt:lpstr>PowerPoint Presentation</vt:lpstr>
      <vt:lpstr>Separation of Concerns</vt:lpstr>
      <vt:lpstr>Separation of Concerns</vt:lpstr>
      <vt:lpstr>Separation of Concerns</vt:lpstr>
      <vt:lpstr>PowerPoint Presentation</vt:lpstr>
      <vt:lpstr>Information Hiding</vt:lpstr>
      <vt:lpstr>Inheritance Issues</vt:lpstr>
      <vt:lpstr>Inheritance Issues</vt:lpstr>
      <vt:lpstr>UML Sequence Diagram</vt:lpstr>
      <vt:lpstr>PowerPoint Presentation</vt:lpstr>
      <vt:lpstr>UML Sequence Diagram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Design and Architecture</dc:title>
  <dc:creator>John Businge</dc:creator>
  <cp:lastModifiedBy>John Businge</cp:lastModifiedBy>
  <cp:revision>51</cp:revision>
  <dcterms:created xsi:type="dcterms:W3CDTF">2022-11-07T00:03:39Z</dcterms:created>
  <dcterms:modified xsi:type="dcterms:W3CDTF">2023-02-06T15:44:40Z</dcterms:modified>
</cp:coreProperties>
</file>